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6"/>
  </p:handoutMasterIdLst>
  <p:sldIdLst>
    <p:sldId id="260" r:id="rId2"/>
    <p:sldId id="263" r:id="rId3"/>
    <p:sldId id="264" r:id="rId4"/>
    <p:sldId id="257" r:id="rId5"/>
    <p:sldId id="272" r:id="rId6"/>
    <p:sldId id="273" r:id="rId7"/>
    <p:sldId id="275" r:id="rId8"/>
    <p:sldId id="276" r:id="rId9"/>
    <p:sldId id="270" r:id="rId10"/>
    <p:sldId id="274" r:id="rId11"/>
    <p:sldId id="265" r:id="rId12"/>
    <p:sldId id="267" r:id="rId13"/>
    <p:sldId id="266" r:id="rId14"/>
    <p:sldId id="268" r:id="rId15"/>
  </p:sldIdLst>
  <p:sldSz cx="9144000" cy="6858000" type="screen4x3"/>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1" d="100"/>
          <a:sy n="101" d="100"/>
        </p:scale>
        <p:origin x="510" y="5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A832B6-27AC-482D-81B2-2C0379F8EA5B}" type="doc">
      <dgm:prSet loTypeId="urn:microsoft.com/office/officeart/2005/8/layout/hList7" loCatId="list" qsTypeId="urn:microsoft.com/office/officeart/2005/8/quickstyle/simple1" qsCatId="simple" csTypeId="urn:microsoft.com/office/officeart/2005/8/colors/accent1_2" csCatId="accent1" phldr="1"/>
      <dgm:spPr/>
    </dgm:pt>
    <dgm:pt modelId="{2AB9B3EB-AE6B-455F-8B0E-D67E8D0288EF}">
      <dgm:prSet phldrT="[Text]"/>
      <dgm:spPr/>
      <dgm:t>
        <a:bodyPr/>
        <a:lstStyle/>
        <a:p>
          <a:r>
            <a:rPr lang="en-AU" dirty="0"/>
            <a:t>Physiotherapist’s device + connection</a:t>
          </a:r>
        </a:p>
      </dgm:t>
    </dgm:pt>
    <dgm:pt modelId="{0B52027E-940B-44F4-AC34-1125005B3F6A}" type="parTrans" cxnId="{3E128AC4-C717-469D-874A-7360717BDFF9}">
      <dgm:prSet/>
      <dgm:spPr/>
      <dgm:t>
        <a:bodyPr/>
        <a:lstStyle/>
        <a:p>
          <a:endParaRPr lang="en-AU"/>
        </a:p>
      </dgm:t>
    </dgm:pt>
    <dgm:pt modelId="{5E60785E-B2D9-43E3-B8A8-BA577774B75B}" type="sibTrans" cxnId="{3E128AC4-C717-469D-874A-7360717BDFF9}">
      <dgm:prSet/>
      <dgm:spPr/>
      <dgm:t>
        <a:bodyPr/>
        <a:lstStyle/>
        <a:p>
          <a:endParaRPr lang="en-AU"/>
        </a:p>
      </dgm:t>
    </dgm:pt>
    <dgm:pt modelId="{6D5D8BD1-31D3-477A-8843-E24277AC12BA}">
      <dgm:prSet phldrT="[Text]"/>
      <dgm:spPr/>
      <dgm:t>
        <a:bodyPr/>
        <a:lstStyle/>
        <a:p>
          <a:r>
            <a:rPr lang="en-AU"/>
            <a:t>Physiotherapist’s internet provider</a:t>
          </a:r>
        </a:p>
      </dgm:t>
    </dgm:pt>
    <dgm:pt modelId="{DF60B8F0-4599-46C1-9522-6DBE3788A1BE}" type="parTrans" cxnId="{BCA5761E-4E9B-4777-845A-47358D9E874B}">
      <dgm:prSet/>
      <dgm:spPr/>
      <dgm:t>
        <a:bodyPr/>
        <a:lstStyle/>
        <a:p>
          <a:endParaRPr lang="en-AU"/>
        </a:p>
      </dgm:t>
    </dgm:pt>
    <dgm:pt modelId="{CE7E87CF-163C-4334-B996-320C3A05E75B}" type="sibTrans" cxnId="{BCA5761E-4E9B-4777-845A-47358D9E874B}">
      <dgm:prSet/>
      <dgm:spPr/>
      <dgm:t>
        <a:bodyPr/>
        <a:lstStyle/>
        <a:p>
          <a:endParaRPr lang="en-AU"/>
        </a:p>
      </dgm:t>
    </dgm:pt>
    <dgm:pt modelId="{C47E3948-26BD-4C68-B6F0-6A56496AB758}">
      <dgm:prSet phldrT="[Text]"/>
      <dgm:spPr/>
      <dgm:t>
        <a:bodyPr/>
        <a:lstStyle/>
        <a:p>
          <a:r>
            <a:rPr lang="en-AU"/>
            <a:t>Patient’s   internet provider</a:t>
          </a:r>
        </a:p>
      </dgm:t>
    </dgm:pt>
    <dgm:pt modelId="{8D7C64CB-EA34-468D-9F2C-FA41B6A761D7}" type="parTrans" cxnId="{96850301-39EC-4B9C-AD09-7DBC6489DFB9}">
      <dgm:prSet/>
      <dgm:spPr/>
      <dgm:t>
        <a:bodyPr/>
        <a:lstStyle/>
        <a:p>
          <a:endParaRPr lang="en-AU"/>
        </a:p>
      </dgm:t>
    </dgm:pt>
    <dgm:pt modelId="{F157CD55-D1D2-40FC-BF0E-74DD893E0698}" type="sibTrans" cxnId="{96850301-39EC-4B9C-AD09-7DBC6489DFB9}">
      <dgm:prSet/>
      <dgm:spPr/>
      <dgm:t>
        <a:bodyPr/>
        <a:lstStyle/>
        <a:p>
          <a:endParaRPr lang="en-AU"/>
        </a:p>
      </dgm:t>
    </dgm:pt>
    <dgm:pt modelId="{A50FEB34-4D59-41D8-A496-0840E084F2CB}">
      <dgm:prSet/>
      <dgm:spPr/>
      <dgm:t>
        <a:bodyPr/>
        <a:lstStyle/>
        <a:p>
          <a:r>
            <a:rPr lang="en-AU" dirty="0"/>
            <a:t>Patient’s device + connection</a:t>
          </a:r>
        </a:p>
      </dgm:t>
    </dgm:pt>
    <dgm:pt modelId="{295B71C3-8771-4F72-8E99-9F6990C50E4D}" type="parTrans" cxnId="{8B36603E-3030-4D99-86A6-2D1A8BDB6815}">
      <dgm:prSet/>
      <dgm:spPr/>
      <dgm:t>
        <a:bodyPr/>
        <a:lstStyle/>
        <a:p>
          <a:endParaRPr lang="en-AU"/>
        </a:p>
      </dgm:t>
    </dgm:pt>
    <dgm:pt modelId="{C2F2B38D-022E-44CC-9963-B5DA140A9157}" type="sibTrans" cxnId="{8B36603E-3030-4D99-86A6-2D1A8BDB6815}">
      <dgm:prSet/>
      <dgm:spPr/>
      <dgm:t>
        <a:bodyPr/>
        <a:lstStyle/>
        <a:p>
          <a:endParaRPr lang="en-AU"/>
        </a:p>
      </dgm:t>
    </dgm:pt>
    <dgm:pt modelId="{D6388FDD-D915-46C9-9E83-529C951A6871}" type="pres">
      <dgm:prSet presAssocID="{DFA832B6-27AC-482D-81B2-2C0379F8EA5B}" presName="Name0" presStyleCnt="0">
        <dgm:presLayoutVars>
          <dgm:dir/>
          <dgm:resizeHandles val="exact"/>
        </dgm:presLayoutVars>
      </dgm:prSet>
      <dgm:spPr/>
    </dgm:pt>
    <dgm:pt modelId="{578C871C-7F01-4ECF-9788-54891CB79B1C}" type="pres">
      <dgm:prSet presAssocID="{DFA832B6-27AC-482D-81B2-2C0379F8EA5B}" presName="fgShape" presStyleLbl="fgShp" presStyleIdx="0" presStyleCnt="1"/>
      <dgm:spPr/>
    </dgm:pt>
    <dgm:pt modelId="{FE7EAB3C-6110-401A-93D9-57C7673491D3}" type="pres">
      <dgm:prSet presAssocID="{DFA832B6-27AC-482D-81B2-2C0379F8EA5B}" presName="linComp" presStyleCnt="0"/>
      <dgm:spPr/>
    </dgm:pt>
    <dgm:pt modelId="{102840A6-56F3-46DF-9B97-5C9AAD26E3D0}" type="pres">
      <dgm:prSet presAssocID="{2AB9B3EB-AE6B-455F-8B0E-D67E8D0288EF}" presName="compNode" presStyleCnt="0"/>
      <dgm:spPr/>
    </dgm:pt>
    <dgm:pt modelId="{25566DCA-F2A8-43DE-A28F-0E7D7C811897}" type="pres">
      <dgm:prSet presAssocID="{2AB9B3EB-AE6B-455F-8B0E-D67E8D0288EF}" presName="bkgdShape" presStyleLbl="node1" presStyleIdx="0" presStyleCnt="4"/>
      <dgm:spPr/>
    </dgm:pt>
    <dgm:pt modelId="{A73107C6-48AD-4F2E-AEAD-354FA7FF398C}" type="pres">
      <dgm:prSet presAssocID="{2AB9B3EB-AE6B-455F-8B0E-D67E8D0288EF}" presName="nodeTx" presStyleLbl="node1" presStyleIdx="0" presStyleCnt="4">
        <dgm:presLayoutVars>
          <dgm:bulletEnabled val="1"/>
        </dgm:presLayoutVars>
      </dgm:prSet>
      <dgm:spPr/>
    </dgm:pt>
    <dgm:pt modelId="{128F1557-4077-4585-9C94-156A20A053C1}" type="pres">
      <dgm:prSet presAssocID="{2AB9B3EB-AE6B-455F-8B0E-D67E8D0288EF}" presName="invisiNode" presStyleLbl="node1" presStyleIdx="0" presStyleCnt="4"/>
      <dgm:spPr/>
    </dgm:pt>
    <dgm:pt modelId="{10115CF6-0564-4A8C-84E0-5E9E730523DD}" type="pres">
      <dgm:prSet presAssocID="{2AB9B3EB-AE6B-455F-8B0E-D67E8D0288EF}"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Laptop"/>
        </a:ext>
      </dgm:extLst>
    </dgm:pt>
    <dgm:pt modelId="{0073BCDF-1A14-438C-BD05-5603FC9665A5}" type="pres">
      <dgm:prSet presAssocID="{5E60785E-B2D9-43E3-B8A8-BA577774B75B}" presName="sibTrans" presStyleLbl="sibTrans2D1" presStyleIdx="0" presStyleCnt="0"/>
      <dgm:spPr/>
    </dgm:pt>
    <dgm:pt modelId="{745474BC-BF99-472D-BAEE-12A6AEBA89F0}" type="pres">
      <dgm:prSet presAssocID="{6D5D8BD1-31D3-477A-8843-E24277AC12BA}" presName="compNode" presStyleCnt="0"/>
      <dgm:spPr/>
    </dgm:pt>
    <dgm:pt modelId="{E71316E3-5A29-41F3-AA71-F4DEA3F70CB0}" type="pres">
      <dgm:prSet presAssocID="{6D5D8BD1-31D3-477A-8843-E24277AC12BA}" presName="bkgdShape" presStyleLbl="node1" presStyleIdx="1" presStyleCnt="4"/>
      <dgm:spPr/>
    </dgm:pt>
    <dgm:pt modelId="{42694672-B451-458C-83D0-6CD59F0CCAD9}" type="pres">
      <dgm:prSet presAssocID="{6D5D8BD1-31D3-477A-8843-E24277AC12BA}" presName="nodeTx" presStyleLbl="node1" presStyleIdx="1" presStyleCnt="4">
        <dgm:presLayoutVars>
          <dgm:bulletEnabled val="1"/>
        </dgm:presLayoutVars>
      </dgm:prSet>
      <dgm:spPr/>
    </dgm:pt>
    <dgm:pt modelId="{636603E3-40EE-41F7-AEBA-DE142CEEE83B}" type="pres">
      <dgm:prSet presAssocID="{6D5D8BD1-31D3-477A-8843-E24277AC12BA}" presName="invisiNode" presStyleLbl="node1" presStyleIdx="1" presStyleCnt="4"/>
      <dgm:spPr/>
    </dgm:pt>
    <dgm:pt modelId="{9ED44C04-FEC4-4A4C-8357-8CCBA4A943D8}" type="pres">
      <dgm:prSet presAssocID="{6D5D8BD1-31D3-477A-8843-E24277AC12BA}" presName="imagNode" presStyleLbl="fgImgPlac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Wi Fi"/>
        </a:ext>
      </dgm:extLst>
    </dgm:pt>
    <dgm:pt modelId="{A035A4F7-197C-412C-966A-6E177C70C68E}" type="pres">
      <dgm:prSet presAssocID="{CE7E87CF-163C-4334-B996-320C3A05E75B}" presName="sibTrans" presStyleLbl="sibTrans2D1" presStyleIdx="0" presStyleCnt="0"/>
      <dgm:spPr/>
    </dgm:pt>
    <dgm:pt modelId="{A0A4BAC1-EC6E-4584-A43B-E92FD3A3D8A0}" type="pres">
      <dgm:prSet presAssocID="{C47E3948-26BD-4C68-B6F0-6A56496AB758}" presName="compNode" presStyleCnt="0"/>
      <dgm:spPr/>
    </dgm:pt>
    <dgm:pt modelId="{3A23BFC8-BF1D-49EF-AF12-F37A25A5FE2B}" type="pres">
      <dgm:prSet presAssocID="{C47E3948-26BD-4C68-B6F0-6A56496AB758}" presName="bkgdShape" presStyleLbl="node1" presStyleIdx="2" presStyleCnt="4"/>
      <dgm:spPr/>
    </dgm:pt>
    <dgm:pt modelId="{689D99A5-BE2E-4745-8A81-0D75FEC026AB}" type="pres">
      <dgm:prSet presAssocID="{C47E3948-26BD-4C68-B6F0-6A56496AB758}" presName="nodeTx" presStyleLbl="node1" presStyleIdx="2" presStyleCnt="4">
        <dgm:presLayoutVars>
          <dgm:bulletEnabled val="1"/>
        </dgm:presLayoutVars>
      </dgm:prSet>
      <dgm:spPr/>
    </dgm:pt>
    <dgm:pt modelId="{B2ED6A94-504E-4BA5-B365-D499B8D25028}" type="pres">
      <dgm:prSet presAssocID="{C47E3948-26BD-4C68-B6F0-6A56496AB758}" presName="invisiNode" presStyleLbl="node1" presStyleIdx="2" presStyleCnt="4"/>
      <dgm:spPr/>
    </dgm:pt>
    <dgm:pt modelId="{C1204406-0DD9-4C73-B031-97E6451BF787}" type="pres">
      <dgm:prSet presAssocID="{C47E3948-26BD-4C68-B6F0-6A56496AB758}"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Wi Fi"/>
        </a:ext>
      </dgm:extLst>
    </dgm:pt>
    <dgm:pt modelId="{95D8ED18-F902-4DA1-B6C1-FF66C673E79D}" type="pres">
      <dgm:prSet presAssocID="{F157CD55-D1D2-40FC-BF0E-74DD893E0698}" presName="sibTrans" presStyleLbl="sibTrans2D1" presStyleIdx="0" presStyleCnt="0"/>
      <dgm:spPr/>
    </dgm:pt>
    <dgm:pt modelId="{EB683E1A-6C87-4D75-B32D-4B7550928AA0}" type="pres">
      <dgm:prSet presAssocID="{A50FEB34-4D59-41D8-A496-0840E084F2CB}" presName="compNode" presStyleCnt="0"/>
      <dgm:spPr/>
    </dgm:pt>
    <dgm:pt modelId="{00A58869-AC5C-4321-8B06-567554BA9C87}" type="pres">
      <dgm:prSet presAssocID="{A50FEB34-4D59-41D8-A496-0840E084F2CB}" presName="bkgdShape" presStyleLbl="node1" presStyleIdx="3" presStyleCnt="4"/>
      <dgm:spPr/>
    </dgm:pt>
    <dgm:pt modelId="{E3FFE30E-EA24-417C-AA1B-42BECA61A6CA}" type="pres">
      <dgm:prSet presAssocID="{A50FEB34-4D59-41D8-A496-0840E084F2CB}" presName="nodeTx" presStyleLbl="node1" presStyleIdx="3" presStyleCnt="4">
        <dgm:presLayoutVars>
          <dgm:bulletEnabled val="1"/>
        </dgm:presLayoutVars>
      </dgm:prSet>
      <dgm:spPr/>
    </dgm:pt>
    <dgm:pt modelId="{03444489-56D7-468F-BE6C-A62DB0C197A4}" type="pres">
      <dgm:prSet presAssocID="{A50FEB34-4D59-41D8-A496-0840E084F2CB}" presName="invisiNode" presStyleLbl="node1" presStyleIdx="3" presStyleCnt="4"/>
      <dgm:spPr/>
    </dgm:pt>
    <dgm:pt modelId="{006315C3-B9B0-455D-B547-78011ED5B6B6}" type="pres">
      <dgm:prSet presAssocID="{A50FEB34-4D59-41D8-A496-0840E084F2CB}" presName="imagNode" presStyleLbl="fgImgPlace1" presStyleIdx="3"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Tablet"/>
        </a:ext>
      </dgm:extLst>
    </dgm:pt>
  </dgm:ptLst>
  <dgm:cxnLst>
    <dgm:cxn modelId="{96850301-39EC-4B9C-AD09-7DBC6489DFB9}" srcId="{DFA832B6-27AC-482D-81B2-2C0379F8EA5B}" destId="{C47E3948-26BD-4C68-B6F0-6A56496AB758}" srcOrd="2" destOrd="0" parTransId="{8D7C64CB-EA34-468D-9F2C-FA41B6A761D7}" sibTransId="{F157CD55-D1D2-40FC-BF0E-74DD893E0698}"/>
    <dgm:cxn modelId="{6D00140B-04EE-4F18-BEC9-DFD540F73B89}" type="presOf" srcId="{6D5D8BD1-31D3-477A-8843-E24277AC12BA}" destId="{E71316E3-5A29-41F3-AA71-F4DEA3F70CB0}" srcOrd="0" destOrd="0" presId="urn:microsoft.com/office/officeart/2005/8/layout/hList7"/>
    <dgm:cxn modelId="{BCA5761E-4E9B-4777-845A-47358D9E874B}" srcId="{DFA832B6-27AC-482D-81B2-2C0379F8EA5B}" destId="{6D5D8BD1-31D3-477A-8843-E24277AC12BA}" srcOrd="1" destOrd="0" parTransId="{DF60B8F0-4599-46C1-9522-6DBE3788A1BE}" sibTransId="{CE7E87CF-163C-4334-B996-320C3A05E75B}"/>
    <dgm:cxn modelId="{8B36603E-3030-4D99-86A6-2D1A8BDB6815}" srcId="{DFA832B6-27AC-482D-81B2-2C0379F8EA5B}" destId="{A50FEB34-4D59-41D8-A496-0840E084F2CB}" srcOrd="3" destOrd="0" parTransId="{295B71C3-8771-4F72-8E99-9F6990C50E4D}" sibTransId="{C2F2B38D-022E-44CC-9963-B5DA140A9157}"/>
    <dgm:cxn modelId="{9855E354-66BD-4AEE-8C3F-47CF9A4DFA35}" type="presOf" srcId="{5E60785E-B2D9-43E3-B8A8-BA577774B75B}" destId="{0073BCDF-1A14-438C-BD05-5603FC9665A5}" srcOrd="0" destOrd="0" presId="urn:microsoft.com/office/officeart/2005/8/layout/hList7"/>
    <dgm:cxn modelId="{16F6DF78-CF2B-4349-8960-4B4EE1B9E0C3}" type="presOf" srcId="{6D5D8BD1-31D3-477A-8843-E24277AC12BA}" destId="{42694672-B451-458C-83D0-6CD59F0CCAD9}" srcOrd="1" destOrd="0" presId="urn:microsoft.com/office/officeart/2005/8/layout/hList7"/>
    <dgm:cxn modelId="{43C2487A-8057-4743-BB69-285A963A49AB}" type="presOf" srcId="{2AB9B3EB-AE6B-455F-8B0E-D67E8D0288EF}" destId="{25566DCA-F2A8-43DE-A28F-0E7D7C811897}" srcOrd="0" destOrd="0" presId="urn:microsoft.com/office/officeart/2005/8/layout/hList7"/>
    <dgm:cxn modelId="{27208580-C3F0-4D8D-AC1C-0B4BE6633CD8}" type="presOf" srcId="{C47E3948-26BD-4C68-B6F0-6A56496AB758}" destId="{3A23BFC8-BF1D-49EF-AF12-F37A25A5FE2B}" srcOrd="0" destOrd="0" presId="urn:microsoft.com/office/officeart/2005/8/layout/hList7"/>
    <dgm:cxn modelId="{043EB793-B9F6-441C-A030-65155B9E4B2D}" type="presOf" srcId="{C47E3948-26BD-4C68-B6F0-6A56496AB758}" destId="{689D99A5-BE2E-4745-8A81-0D75FEC026AB}" srcOrd="1" destOrd="0" presId="urn:microsoft.com/office/officeart/2005/8/layout/hList7"/>
    <dgm:cxn modelId="{D0F25A95-643C-4B99-A317-C7CAD8147310}" type="presOf" srcId="{2AB9B3EB-AE6B-455F-8B0E-D67E8D0288EF}" destId="{A73107C6-48AD-4F2E-AEAD-354FA7FF398C}" srcOrd="1" destOrd="0" presId="urn:microsoft.com/office/officeart/2005/8/layout/hList7"/>
    <dgm:cxn modelId="{3E128AC4-C717-469D-874A-7360717BDFF9}" srcId="{DFA832B6-27AC-482D-81B2-2C0379F8EA5B}" destId="{2AB9B3EB-AE6B-455F-8B0E-D67E8D0288EF}" srcOrd="0" destOrd="0" parTransId="{0B52027E-940B-44F4-AC34-1125005B3F6A}" sibTransId="{5E60785E-B2D9-43E3-B8A8-BA577774B75B}"/>
    <dgm:cxn modelId="{2159FFC6-6C07-4905-8842-ECD902215492}" type="presOf" srcId="{CE7E87CF-163C-4334-B996-320C3A05E75B}" destId="{A035A4F7-197C-412C-966A-6E177C70C68E}" srcOrd="0" destOrd="0" presId="urn:microsoft.com/office/officeart/2005/8/layout/hList7"/>
    <dgm:cxn modelId="{77821FCA-619C-427B-B15C-47A4C50FCAA8}" type="presOf" srcId="{DFA832B6-27AC-482D-81B2-2C0379F8EA5B}" destId="{D6388FDD-D915-46C9-9E83-529C951A6871}" srcOrd="0" destOrd="0" presId="urn:microsoft.com/office/officeart/2005/8/layout/hList7"/>
    <dgm:cxn modelId="{A9AB2DDC-B43A-4E59-8576-6434A6F4E56B}" type="presOf" srcId="{A50FEB34-4D59-41D8-A496-0840E084F2CB}" destId="{E3FFE30E-EA24-417C-AA1B-42BECA61A6CA}" srcOrd="1" destOrd="0" presId="urn:microsoft.com/office/officeart/2005/8/layout/hList7"/>
    <dgm:cxn modelId="{41445DF3-99C1-45DB-818E-C997C6F168B7}" type="presOf" srcId="{F157CD55-D1D2-40FC-BF0E-74DD893E0698}" destId="{95D8ED18-F902-4DA1-B6C1-FF66C673E79D}" srcOrd="0" destOrd="0" presId="urn:microsoft.com/office/officeart/2005/8/layout/hList7"/>
    <dgm:cxn modelId="{9738C3FE-3F79-4FFE-8ADE-F66EC57958B3}" type="presOf" srcId="{A50FEB34-4D59-41D8-A496-0840E084F2CB}" destId="{00A58869-AC5C-4321-8B06-567554BA9C87}" srcOrd="0" destOrd="0" presId="urn:microsoft.com/office/officeart/2005/8/layout/hList7"/>
    <dgm:cxn modelId="{F6C15C43-95C0-4C49-96BA-09B417C318FC}" type="presParOf" srcId="{D6388FDD-D915-46C9-9E83-529C951A6871}" destId="{578C871C-7F01-4ECF-9788-54891CB79B1C}" srcOrd="0" destOrd="0" presId="urn:microsoft.com/office/officeart/2005/8/layout/hList7"/>
    <dgm:cxn modelId="{E4139187-823F-4FEC-B866-68C4CA30BDBB}" type="presParOf" srcId="{D6388FDD-D915-46C9-9E83-529C951A6871}" destId="{FE7EAB3C-6110-401A-93D9-57C7673491D3}" srcOrd="1" destOrd="0" presId="urn:microsoft.com/office/officeart/2005/8/layout/hList7"/>
    <dgm:cxn modelId="{B7075E08-870C-45C4-B68E-A084DC1A267C}" type="presParOf" srcId="{FE7EAB3C-6110-401A-93D9-57C7673491D3}" destId="{102840A6-56F3-46DF-9B97-5C9AAD26E3D0}" srcOrd="0" destOrd="0" presId="urn:microsoft.com/office/officeart/2005/8/layout/hList7"/>
    <dgm:cxn modelId="{B9A9A0FF-AE72-4873-9199-80B1309DE6A7}" type="presParOf" srcId="{102840A6-56F3-46DF-9B97-5C9AAD26E3D0}" destId="{25566DCA-F2A8-43DE-A28F-0E7D7C811897}" srcOrd="0" destOrd="0" presId="urn:microsoft.com/office/officeart/2005/8/layout/hList7"/>
    <dgm:cxn modelId="{037E2C9F-6A89-4596-8EDF-CFB4745AE760}" type="presParOf" srcId="{102840A6-56F3-46DF-9B97-5C9AAD26E3D0}" destId="{A73107C6-48AD-4F2E-AEAD-354FA7FF398C}" srcOrd="1" destOrd="0" presId="urn:microsoft.com/office/officeart/2005/8/layout/hList7"/>
    <dgm:cxn modelId="{1F23CBA5-5C0B-4C95-B63D-5F66F2929C49}" type="presParOf" srcId="{102840A6-56F3-46DF-9B97-5C9AAD26E3D0}" destId="{128F1557-4077-4585-9C94-156A20A053C1}" srcOrd="2" destOrd="0" presId="urn:microsoft.com/office/officeart/2005/8/layout/hList7"/>
    <dgm:cxn modelId="{F7F41C54-9953-4709-9BF0-F2F29EB86160}" type="presParOf" srcId="{102840A6-56F3-46DF-9B97-5C9AAD26E3D0}" destId="{10115CF6-0564-4A8C-84E0-5E9E730523DD}" srcOrd="3" destOrd="0" presId="urn:microsoft.com/office/officeart/2005/8/layout/hList7"/>
    <dgm:cxn modelId="{C1C732BA-83B7-423D-AE28-1F7EC13B9991}" type="presParOf" srcId="{FE7EAB3C-6110-401A-93D9-57C7673491D3}" destId="{0073BCDF-1A14-438C-BD05-5603FC9665A5}" srcOrd="1" destOrd="0" presId="urn:microsoft.com/office/officeart/2005/8/layout/hList7"/>
    <dgm:cxn modelId="{95935226-614E-4DFA-B5BA-2A90BA516F1E}" type="presParOf" srcId="{FE7EAB3C-6110-401A-93D9-57C7673491D3}" destId="{745474BC-BF99-472D-BAEE-12A6AEBA89F0}" srcOrd="2" destOrd="0" presId="urn:microsoft.com/office/officeart/2005/8/layout/hList7"/>
    <dgm:cxn modelId="{0334E9CB-3883-4075-BEA8-646BBF751C3A}" type="presParOf" srcId="{745474BC-BF99-472D-BAEE-12A6AEBA89F0}" destId="{E71316E3-5A29-41F3-AA71-F4DEA3F70CB0}" srcOrd="0" destOrd="0" presId="urn:microsoft.com/office/officeart/2005/8/layout/hList7"/>
    <dgm:cxn modelId="{5CACBDA7-D252-42DD-849B-8C3FAD66B420}" type="presParOf" srcId="{745474BC-BF99-472D-BAEE-12A6AEBA89F0}" destId="{42694672-B451-458C-83D0-6CD59F0CCAD9}" srcOrd="1" destOrd="0" presId="urn:microsoft.com/office/officeart/2005/8/layout/hList7"/>
    <dgm:cxn modelId="{B8B081B9-854E-4046-9C73-84BD5DCE852C}" type="presParOf" srcId="{745474BC-BF99-472D-BAEE-12A6AEBA89F0}" destId="{636603E3-40EE-41F7-AEBA-DE142CEEE83B}" srcOrd="2" destOrd="0" presId="urn:microsoft.com/office/officeart/2005/8/layout/hList7"/>
    <dgm:cxn modelId="{E0C99C90-A6A2-4207-80FD-44C5FDCB31D6}" type="presParOf" srcId="{745474BC-BF99-472D-BAEE-12A6AEBA89F0}" destId="{9ED44C04-FEC4-4A4C-8357-8CCBA4A943D8}" srcOrd="3" destOrd="0" presId="urn:microsoft.com/office/officeart/2005/8/layout/hList7"/>
    <dgm:cxn modelId="{595CEED0-D822-493F-A7C3-AAE23EB81B32}" type="presParOf" srcId="{FE7EAB3C-6110-401A-93D9-57C7673491D3}" destId="{A035A4F7-197C-412C-966A-6E177C70C68E}" srcOrd="3" destOrd="0" presId="urn:microsoft.com/office/officeart/2005/8/layout/hList7"/>
    <dgm:cxn modelId="{1B80BF5E-3B90-4E95-8D33-625A00D6A491}" type="presParOf" srcId="{FE7EAB3C-6110-401A-93D9-57C7673491D3}" destId="{A0A4BAC1-EC6E-4584-A43B-E92FD3A3D8A0}" srcOrd="4" destOrd="0" presId="urn:microsoft.com/office/officeart/2005/8/layout/hList7"/>
    <dgm:cxn modelId="{2C2E3597-A25D-47A9-BCCD-A9933CCEDDCE}" type="presParOf" srcId="{A0A4BAC1-EC6E-4584-A43B-E92FD3A3D8A0}" destId="{3A23BFC8-BF1D-49EF-AF12-F37A25A5FE2B}" srcOrd="0" destOrd="0" presId="urn:microsoft.com/office/officeart/2005/8/layout/hList7"/>
    <dgm:cxn modelId="{836FFA4B-63ED-4CFE-B007-883CAC920768}" type="presParOf" srcId="{A0A4BAC1-EC6E-4584-A43B-E92FD3A3D8A0}" destId="{689D99A5-BE2E-4745-8A81-0D75FEC026AB}" srcOrd="1" destOrd="0" presId="urn:microsoft.com/office/officeart/2005/8/layout/hList7"/>
    <dgm:cxn modelId="{E2DF8122-2680-4573-BD97-289726DC00B4}" type="presParOf" srcId="{A0A4BAC1-EC6E-4584-A43B-E92FD3A3D8A0}" destId="{B2ED6A94-504E-4BA5-B365-D499B8D25028}" srcOrd="2" destOrd="0" presId="urn:microsoft.com/office/officeart/2005/8/layout/hList7"/>
    <dgm:cxn modelId="{33EDFD34-DB04-4A14-BB2D-6CD604381267}" type="presParOf" srcId="{A0A4BAC1-EC6E-4584-A43B-E92FD3A3D8A0}" destId="{C1204406-0DD9-4C73-B031-97E6451BF787}" srcOrd="3" destOrd="0" presId="urn:microsoft.com/office/officeart/2005/8/layout/hList7"/>
    <dgm:cxn modelId="{79ABF2E9-D4D5-49B6-85B1-590448D36910}" type="presParOf" srcId="{FE7EAB3C-6110-401A-93D9-57C7673491D3}" destId="{95D8ED18-F902-4DA1-B6C1-FF66C673E79D}" srcOrd="5" destOrd="0" presId="urn:microsoft.com/office/officeart/2005/8/layout/hList7"/>
    <dgm:cxn modelId="{41087620-9FDB-454C-B1AC-CF20F2EA81C6}" type="presParOf" srcId="{FE7EAB3C-6110-401A-93D9-57C7673491D3}" destId="{EB683E1A-6C87-4D75-B32D-4B7550928AA0}" srcOrd="6" destOrd="0" presId="urn:microsoft.com/office/officeart/2005/8/layout/hList7"/>
    <dgm:cxn modelId="{6F03B4F8-7FA9-4CBF-8F23-8AD342AB609F}" type="presParOf" srcId="{EB683E1A-6C87-4D75-B32D-4B7550928AA0}" destId="{00A58869-AC5C-4321-8B06-567554BA9C87}" srcOrd="0" destOrd="0" presId="urn:microsoft.com/office/officeart/2005/8/layout/hList7"/>
    <dgm:cxn modelId="{67EB6C78-BEA0-494B-874A-DFB6E50F0182}" type="presParOf" srcId="{EB683E1A-6C87-4D75-B32D-4B7550928AA0}" destId="{E3FFE30E-EA24-417C-AA1B-42BECA61A6CA}" srcOrd="1" destOrd="0" presId="urn:microsoft.com/office/officeart/2005/8/layout/hList7"/>
    <dgm:cxn modelId="{6BCF72B1-435B-42D8-86A8-DFEBFFC645E5}" type="presParOf" srcId="{EB683E1A-6C87-4D75-B32D-4B7550928AA0}" destId="{03444489-56D7-468F-BE6C-A62DB0C197A4}" srcOrd="2" destOrd="0" presId="urn:microsoft.com/office/officeart/2005/8/layout/hList7"/>
    <dgm:cxn modelId="{3B464FC8-EE37-4775-8748-7980639931D2}" type="presParOf" srcId="{EB683E1A-6C87-4D75-B32D-4B7550928AA0}" destId="{006315C3-B9B0-455D-B547-78011ED5B6B6}"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566DCA-F2A8-43DE-A28F-0E7D7C811897}">
      <dsp:nvSpPr>
        <dsp:cNvPr id="0" name=""/>
        <dsp:cNvSpPr/>
      </dsp:nvSpPr>
      <dsp:spPr>
        <a:xfrm>
          <a:off x="1918" y="0"/>
          <a:ext cx="2011188" cy="45259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Physiotherapist’s device + connection</a:t>
          </a:r>
        </a:p>
      </dsp:txBody>
      <dsp:txXfrm>
        <a:off x="1918" y="1810385"/>
        <a:ext cx="2011188" cy="1810385"/>
      </dsp:txXfrm>
    </dsp:sp>
    <dsp:sp modelId="{10115CF6-0564-4A8C-84E0-5E9E730523DD}">
      <dsp:nvSpPr>
        <dsp:cNvPr id="0" name=""/>
        <dsp:cNvSpPr/>
      </dsp:nvSpPr>
      <dsp:spPr>
        <a:xfrm>
          <a:off x="253940" y="271557"/>
          <a:ext cx="1507145" cy="150714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1316E3-5A29-41F3-AA71-F4DEA3F70CB0}">
      <dsp:nvSpPr>
        <dsp:cNvPr id="0" name=""/>
        <dsp:cNvSpPr/>
      </dsp:nvSpPr>
      <dsp:spPr>
        <a:xfrm>
          <a:off x="2073443" y="0"/>
          <a:ext cx="2011188" cy="45259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a:t>Physiotherapist’s internet provider</a:t>
          </a:r>
        </a:p>
      </dsp:txBody>
      <dsp:txXfrm>
        <a:off x="2073443" y="1810385"/>
        <a:ext cx="2011188" cy="1810385"/>
      </dsp:txXfrm>
    </dsp:sp>
    <dsp:sp modelId="{9ED44C04-FEC4-4A4C-8357-8CCBA4A943D8}">
      <dsp:nvSpPr>
        <dsp:cNvPr id="0" name=""/>
        <dsp:cNvSpPr/>
      </dsp:nvSpPr>
      <dsp:spPr>
        <a:xfrm>
          <a:off x="2325464" y="271557"/>
          <a:ext cx="1507145" cy="1507145"/>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23BFC8-BF1D-49EF-AF12-F37A25A5FE2B}">
      <dsp:nvSpPr>
        <dsp:cNvPr id="0" name=""/>
        <dsp:cNvSpPr/>
      </dsp:nvSpPr>
      <dsp:spPr>
        <a:xfrm>
          <a:off x="4144967" y="0"/>
          <a:ext cx="2011188" cy="45259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a:t>Patient’s   internet provider</a:t>
          </a:r>
        </a:p>
      </dsp:txBody>
      <dsp:txXfrm>
        <a:off x="4144967" y="1810385"/>
        <a:ext cx="2011188" cy="1810385"/>
      </dsp:txXfrm>
    </dsp:sp>
    <dsp:sp modelId="{C1204406-0DD9-4C73-B031-97E6451BF787}">
      <dsp:nvSpPr>
        <dsp:cNvPr id="0" name=""/>
        <dsp:cNvSpPr/>
      </dsp:nvSpPr>
      <dsp:spPr>
        <a:xfrm>
          <a:off x="4396989" y="271557"/>
          <a:ext cx="1507145" cy="1507145"/>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A58869-AC5C-4321-8B06-567554BA9C87}">
      <dsp:nvSpPr>
        <dsp:cNvPr id="0" name=""/>
        <dsp:cNvSpPr/>
      </dsp:nvSpPr>
      <dsp:spPr>
        <a:xfrm>
          <a:off x="6216492" y="0"/>
          <a:ext cx="2011188" cy="45259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AU" sz="1900" kern="1200" dirty="0"/>
            <a:t>Patient’s device + connection</a:t>
          </a:r>
        </a:p>
      </dsp:txBody>
      <dsp:txXfrm>
        <a:off x="6216492" y="1810385"/>
        <a:ext cx="2011188" cy="1810385"/>
      </dsp:txXfrm>
    </dsp:sp>
    <dsp:sp modelId="{006315C3-B9B0-455D-B547-78011ED5B6B6}">
      <dsp:nvSpPr>
        <dsp:cNvPr id="0" name=""/>
        <dsp:cNvSpPr/>
      </dsp:nvSpPr>
      <dsp:spPr>
        <a:xfrm>
          <a:off x="6468513" y="271557"/>
          <a:ext cx="1507145" cy="1507145"/>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8C871C-7F01-4ECF-9788-54891CB79B1C}">
      <dsp:nvSpPr>
        <dsp:cNvPr id="0" name=""/>
        <dsp:cNvSpPr/>
      </dsp:nvSpPr>
      <dsp:spPr>
        <a:xfrm>
          <a:off x="329183" y="3620770"/>
          <a:ext cx="7571232" cy="678894"/>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3C2A4625-B68E-4E6A-980A-AE4801EE05E7}" type="datetimeFigureOut">
              <a:rPr lang="en-AU" smtClean="0"/>
              <a:t>14/05/2020</a:t>
            </a:fld>
            <a:endParaRPr lang="en-AU"/>
          </a:p>
        </p:txBody>
      </p:sp>
      <p:sp>
        <p:nvSpPr>
          <p:cNvPr id="4" name="Footer Placeholder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20351A76-8617-48B2-8BBC-FAADFDCD221A}" type="slidenum">
              <a:rPr lang="en-AU" smtClean="0"/>
              <a:t>‹#›</a:t>
            </a:fld>
            <a:endParaRPr lang="en-AU"/>
          </a:p>
        </p:txBody>
      </p:sp>
    </p:spTree>
    <p:extLst>
      <p:ext uri="{BB962C8B-B14F-4D97-AF65-F5344CB8AC3E}">
        <p14:creationId xmlns:p14="http://schemas.microsoft.com/office/powerpoint/2010/main" val="107311598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4" name="Date Placeholder 3"/>
          <p:cNvSpPr>
            <a:spLocks noGrp="1"/>
          </p:cNvSpPr>
          <p:nvPr>
            <p:ph type="dt" sz="half" idx="10"/>
          </p:nvPr>
        </p:nvSpPr>
        <p:spPr/>
        <p:txBody>
          <a:bodyPr/>
          <a:lstStyle/>
          <a:p>
            <a:fld id="{6F2D3B71-FA69-CC4F-A6F8-48F95BF85C68}"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568383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F2D3B71-FA69-CC4F-A6F8-48F95BF85C68}"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155697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F2D3B71-FA69-CC4F-A6F8-48F95BF85C68}"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2164457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p>
            <a:fld id="{6F2D3B71-FA69-CC4F-A6F8-48F95BF85C68}"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2024217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p>
            <a:fld id="{6F2D3B71-FA69-CC4F-A6F8-48F95BF85C68}" type="datetimeFigureOut">
              <a:rPr lang="en-US" smtClean="0"/>
              <a:t>5/14/2020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18880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4"/>
          <p:cNvSpPr>
            <a:spLocks noGrp="1"/>
          </p:cNvSpPr>
          <p:nvPr>
            <p:ph type="dt" sz="half" idx="10"/>
          </p:nvPr>
        </p:nvSpPr>
        <p:spPr/>
        <p:txBody>
          <a:bodyPr/>
          <a:lstStyle/>
          <a:p>
            <a:fld id="{6F2D3B71-FA69-CC4F-A6F8-48F95BF85C68}"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741066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6"/>
          <p:cNvSpPr>
            <a:spLocks noGrp="1"/>
          </p:cNvSpPr>
          <p:nvPr>
            <p:ph type="dt" sz="half" idx="10"/>
          </p:nvPr>
        </p:nvSpPr>
        <p:spPr/>
        <p:txBody>
          <a:bodyPr/>
          <a:lstStyle/>
          <a:p>
            <a:fld id="{6F2D3B71-FA69-CC4F-A6F8-48F95BF85C68}" type="datetimeFigureOut">
              <a:rPr lang="en-US" smtClean="0"/>
              <a:t>5/14/2020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1954857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2"/>
          <p:cNvSpPr>
            <a:spLocks noGrp="1"/>
          </p:cNvSpPr>
          <p:nvPr>
            <p:ph type="dt" sz="half" idx="10"/>
          </p:nvPr>
        </p:nvSpPr>
        <p:spPr/>
        <p:txBody>
          <a:bodyPr/>
          <a:lstStyle/>
          <a:p>
            <a:fld id="{6F2D3B71-FA69-CC4F-A6F8-48F95BF85C68}" type="datetimeFigureOut">
              <a:rPr lang="en-US" smtClean="0"/>
              <a:t>5/14/2020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3927219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2D3B71-FA69-CC4F-A6F8-48F95BF85C68}" type="datetimeFigureOut">
              <a:rPr lang="en-US" smtClean="0"/>
              <a:t>5/14/2020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14448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F2D3B71-FA69-CC4F-A6F8-48F95BF85C68}"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1063046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4"/>
          <p:cNvSpPr>
            <a:spLocks noGrp="1"/>
          </p:cNvSpPr>
          <p:nvPr>
            <p:ph type="dt" sz="half" idx="10"/>
          </p:nvPr>
        </p:nvSpPr>
        <p:spPr/>
        <p:txBody>
          <a:bodyPr/>
          <a:lstStyle/>
          <a:p>
            <a:fld id="{6F2D3B71-FA69-CC4F-A6F8-48F95BF85C68}" type="datetimeFigureOut">
              <a:rPr lang="en-US" smtClean="0"/>
              <a:t>5/14/2020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C9E46-5EE5-B249-B678-DDA759CECAAA}" type="slidenum">
              <a:rPr lang="en-US" smtClean="0"/>
              <a:t>‹#›</a:t>
            </a:fld>
            <a:endParaRPr lang="en-US"/>
          </a:p>
        </p:txBody>
      </p:sp>
    </p:spTree>
    <p:extLst>
      <p:ext uri="{BB962C8B-B14F-4D97-AF65-F5344CB8AC3E}">
        <p14:creationId xmlns:p14="http://schemas.microsoft.com/office/powerpoint/2010/main" val="251628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2D3B71-FA69-CC4F-A6F8-48F95BF85C68}" type="datetimeFigureOut">
              <a:rPr lang="en-US" smtClean="0"/>
              <a:t>5/14/2020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9C9E46-5EE5-B249-B678-DDA759CECAAA}" type="slidenum">
              <a:rPr lang="en-US" smtClean="0"/>
              <a:t>‹#›</a:t>
            </a:fld>
            <a:endParaRPr lang="en-US"/>
          </a:p>
        </p:txBody>
      </p:sp>
    </p:spTree>
    <p:extLst>
      <p:ext uri="{BB962C8B-B14F-4D97-AF65-F5344CB8AC3E}">
        <p14:creationId xmlns:p14="http://schemas.microsoft.com/office/powerpoint/2010/main" val="398350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ladaustralia.com.au/"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vi85weNajW0?feature=oembed" TargetMode="External"/><Relationship Id="rId4" Type="http://schemas.openxmlformats.org/officeDocument/2006/relationships/hyperlink" Target="https://www.ozspeedtest.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3"/>
          <p:cNvPicPr>
            <a:picLocks noChangeAspect="1"/>
          </p:cNvPicPr>
          <p:nvPr/>
        </p:nvPicPr>
        <p:blipFill>
          <a:blip r:embed="rId2"/>
          <a:stretch>
            <a:fillRect/>
          </a:stretch>
        </p:blipFill>
        <p:spPr>
          <a:xfrm>
            <a:off x="0" y="857249"/>
            <a:ext cx="9150949" cy="4745387"/>
          </a:xfrm>
          <a:prstGeom prst="rect">
            <a:avLst/>
          </a:prstGeom>
        </p:spPr>
      </p:pic>
      <p:sp>
        <p:nvSpPr>
          <p:cNvPr id="7" name="Rectangle 6">
            <a:extLst>
              <a:ext uri="{FF2B5EF4-FFF2-40B4-BE49-F238E27FC236}">
                <a16:creationId xmlns:a16="http://schemas.microsoft.com/office/drawing/2014/main" id="{778FAD6C-AA94-9A43-8670-F714099B4DE7}"/>
              </a:ext>
            </a:extLst>
          </p:cNvPr>
          <p:cNvSpPr/>
          <p:nvPr/>
        </p:nvSpPr>
        <p:spPr>
          <a:xfrm>
            <a:off x="91167" y="1029891"/>
            <a:ext cx="4460662" cy="553998"/>
          </a:xfrm>
          <a:prstGeom prst="rect">
            <a:avLst/>
          </a:prstGeom>
          <a:solidFill>
            <a:schemeClr val="tx1"/>
          </a:solidFill>
        </p:spPr>
        <p:txBody>
          <a:bodyPr wrap="square">
            <a:spAutoFit/>
          </a:bodyPr>
          <a:lstStyle/>
          <a:p>
            <a:pPr algn="ctr"/>
            <a:r>
              <a:rPr lang="en-US" sz="3000" b="1" dirty="0">
                <a:solidFill>
                  <a:schemeClr val="bg1"/>
                </a:solidFill>
              </a:rPr>
              <a:t>﻿</a:t>
            </a:r>
            <a:r>
              <a:rPr lang="en-US" sz="3000" b="1" dirty="0">
                <a:solidFill>
                  <a:schemeClr val="bg1"/>
                </a:solidFill>
                <a:sym typeface="Wingdings" pitchFamily="2" charset="2"/>
              </a:rPr>
              <a:t>TELEHEALTH</a:t>
            </a:r>
            <a:endParaRPr lang="en-US" sz="3000" b="1" dirty="0">
              <a:solidFill>
                <a:schemeClr val="bg1"/>
              </a:solidFill>
            </a:endParaRPr>
          </a:p>
        </p:txBody>
      </p:sp>
      <p:sp>
        <p:nvSpPr>
          <p:cNvPr id="9" name="Rectangle 8"/>
          <p:cNvSpPr/>
          <p:nvPr/>
        </p:nvSpPr>
        <p:spPr>
          <a:xfrm>
            <a:off x="1904036" y="6935844"/>
            <a:ext cx="4572000" cy="1338828"/>
          </a:xfrm>
          <a:prstGeom prst="rect">
            <a:avLst/>
          </a:prstGeom>
        </p:spPr>
        <p:txBody>
          <a:bodyPr>
            <a:spAutoFit/>
          </a:bodyPr>
          <a:lstStyle/>
          <a:p>
            <a:r>
              <a:rPr lang="en-US" sz="1350" dirty="0">
                <a:latin typeface="Arial" panose="020B0604020202020204" pitchFamily="34" charset="0"/>
                <a:ea typeface="Calibri" panose="020F0502020204030204" pitchFamily="34" charset="0"/>
                <a:cs typeface="Times New Roman" panose="02020603050405020304" pitchFamily="18" charset="0"/>
              </a:rPr>
              <a:t>Moderate-large increases in dynamic strength and power at the hip occurred alongside large improvements in pain, function and quality of life. Further research evaluating the efficacy of progressive resistance training programs following accepted exercise prescription principles in people with PFP is warranted.</a:t>
            </a:r>
            <a:endParaRPr lang="en-AU" sz="2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p:cNvSpPr txBox="1"/>
          <p:nvPr/>
        </p:nvSpPr>
        <p:spPr>
          <a:xfrm>
            <a:off x="5998692" y="6185245"/>
            <a:ext cx="3414624" cy="300082"/>
          </a:xfrm>
          <a:prstGeom prst="rect">
            <a:avLst/>
          </a:prstGeom>
          <a:noFill/>
        </p:spPr>
        <p:txBody>
          <a:bodyPr wrap="square" rtlCol="0">
            <a:spAutoFit/>
          </a:bodyPr>
          <a:lstStyle/>
          <a:p>
            <a:pPr algn="ctr"/>
            <a:r>
              <a:rPr lang="en-AU" sz="1350" b="1" dirty="0">
                <a:hlinkClick r:id="rId3"/>
              </a:rPr>
              <a:t>www.gladaustralia.com.au</a:t>
            </a:r>
            <a:r>
              <a:rPr lang="en-AU" sz="1350" b="1" dirty="0"/>
              <a:t> </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5599303"/>
            <a:ext cx="3618853" cy="1185752"/>
          </a:xfrm>
          <a:prstGeom prst="rect">
            <a:avLst/>
          </a:prstGeom>
        </p:spPr>
      </p:pic>
    </p:spTree>
    <p:extLst>
      <p:ext uri="{BB962C8B-B14F-4D97-AF65-F5344CB8AC3E}">
        <p14:creationId xmlns:p14="http://schemas.microsoft.com/office/powerpoint/2010/main" val="1182279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ADE35-EAB3-44BE-9119-296B8F6DDAFD}"/>
              </a:ext>
            </a:extLst>
          </p:cNvPr>
          <p:cNvSpPr>
            <a:spLocks noGrp="1"/>
          </p:cNvSpPr>
          <p:nvPr>
            <p:ph type="title"/>
          </p:nvPr>
        </p:nvSpPr>
        <p:spPr>
          <a:xfrm>
            <a:off x="603504" y="1445494"/>
            <a:ext cx="2712642" cy="4376572"/>
          </a:xfrm>
        </p:spPr>
        <p:txBody>
          <a:bodyPr anchor="ctr">
            <a:normAutofit/>
          </a:bodyPr>
          <a:lstStyle/>
          <a:p>
            <a:pPr algn="l"/>
            <a:r>
              <a:rPr lang="en-AU" sz="3600"/>
              <a:t>Evidence in osteoarthritis</a:t>
            </a:r>
          </a:p>
        </p:txBody>
      </p:sp>
      <p:sp>
        <p:nvSpPr>
          <p:cNvPr id="8"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0727" y="0"/>
            <a:ext cx="5460987"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2168" y="0"/>
            <a:ext cx="5249546"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62ACA9B-DA20-401B-A2C3-F01AA1BEAA90}"/>
              </a:ext>
            </a:extLst>
          </p:cNvPr>
          <p:cNvSpPr>
            <a:spLocks noGrp="1"/>
          </p:cNvSpPr>
          <p:nvPr>
            <p:ph idx="1"/>
          </p:nvPr>
        </p:nvSpPr>
        <p:spPr>
          <a:xfrm>
            <a:off x="4119995" y="1399032"/>
            <a:ext cx="4800599" cy="4471416"/>
          </a:xfrm>
        </p:spPr>
        <p:txBody>
          <a:bodyPr anchor="ctr">
            <a:normAutofit/>
          </a:bodyPr>
          <a:lstStyle/>
          <a:p>
            <a:pPr marL="457200" indent="-457200">
              <a:lnSpc>
                <a:spcPct val="90000"/>
              </a:lnSpc>
              <a:buAutoNum type="arabicPeriod"/>
            </a:pPr>
            <a:r>
              <a:rPr lang="en-AU" sz="1900" dirty="0" err="1">
                <a:solidFill>
                  <a:schemeClr val="bg1"/>
                </a:solidFill>
              </a:rPr>
              <a:t>Bennell</a:t>
            </a:r>
            <a:r>
              <a:rPr lang="en-AU" sz="1900" dirty="0">
                <a:solidFill>
                  <a:schemeClr val="bg1"/>
                </a:solidFill>
              </a:rPr>
              <a:t> et al. Effectiveness of an internet-delivered exercise and pain coping skills training intervention for people with chronic knee pain: a randomized trial. Annals of Internal Medicine 2017; 166(7): 453-462.</a:t>
            </a:r>
          </a:p>
          <a:p>
            <a:pPr marL="457200" indent="-457200">
              <a:lnSpc>
                <a:spcPct val="90000"/>
              </a:lnSpc>
              <a:buAutoNum type="arabicPeriod"/>
            </a:pPr>
            <a:endParaRPr lang="en-AU" sz="1900" dirty="0">
              <a:solidFill>
                <a:schemeClr val="bg1"/>
              </a:solidFill>
            </a:endParaRPr>
          </a:p>
          <a:p>
            <a:pPr marL="457200" indent="-457200">
              <a:lnSpc>
                <a:spcPct val="90000"/>
              </a:lnSpc>
              <a:buAutoNum type="arabicPeriod"/>
            </a:pPr>
            <a:r>
              <a:rPr lang="en-AU" sz="1900" dirty="0">
                <a:solidFill>
                  <a:schemeClr val="bg1"/>
                </a:solidFill>
              </a:rPr>
              <a:t>Hinman et al. "Sounds a bit crazy, but it was almost more personal:" a qualitative study of exercise for knee OA via Skype. Arthritis Care Res 2017;69:1834-44.</a:t>
            </a:r>
          </a:p>
          <a:p>
            <a:pPr marL="0" indent="0">
              <a:lnSpc>
                <a:spcPct val="90000"/>
              </a:lnSpc>
              <a:buNone/>
            </a:pPr>
            <a:endParaRPr lang="en-AU" sz="1900" dirty="0">
              <a:solidFill>
                <a:schemeClr val="bg1"/>
              </a:solidFill>
            </a:endParaRPr>
          </a:p>
        </p:txBody>
      </p:sp>
    </p:spTree>
    <p:extLst>
      <p:ext uri="{BB962C8B-B14F-4D97-AF65-F5344CB8AC3E}">
        <p14:creationId xmlns:p14="http://schemas.microsoft.com/office/powerpoint/2010/main" val="4089758498"/>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6369" y="398762"/>
            <a:ext cx="3958000" cy="1325563"/>
          </a:xfrm>
        </p:spPr>
        <p:txBody>
          <a:bodyPr>
            <a:normAutofit/>
          </a:bodyPr>
          <a:lstStyle/>
          <a:p>
            <a:r>
              <a:rPr lang="en-US" b="1" dirty="0"/>
              <a:t>Practical tips</a:t>
            </a:r>
          </a:p>
        </p:txBody>
      </p:sp>
      <p:sp>
        <p:nvSpPr>
          <p:cNvPr id="10" name="Freeform: Shape 9">
            <a:extLst>
              <a:ext uri="{FF2B5EF4-FFF2-40B4-BE49-F238E27FC236}">
                <a16:creationId xmlns:a16="http://schemas.microsoft.com/office/drawing/2014/main" id="{432691CC-4AB8-48AF-B822-EBF7F4E9E6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3555"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7311653-CA1C-4366-AF7B-2E9767F18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66999" y="2"/>
            <a:ext cx="3113532" cy="2349401"/>
          </a:xfrm>
          <a:custGeom>
            <a:avLst/>
            <a:gdLst>
              <a:gd name="connsiteX0" fmla="*/ 20101 w 4151376"/>
              <a:gd name="connsiteY0" fmla="*/ 0 h 2349401"/>
              <a:gd name="connsiteX1" fmla="*/ 4131276 w 4151376"/>
              <a:gd name="connsiteY1" fmla="*/ 0 h 2349401"/>
              <a:gd name="connsiteX2" fmla="*/ 4140659 w 4151376"/>
              <a:gd name="connsiteY2" fmla="*/ 61486 h 2349401"/>
              <a:gd name="connsiteX3" fmla="*/ 4151376 w 4151376"/>
              <a:gd name="connsiteY3" fmla="*/ 273713 h 2349401"/>
              <a:gd name="connsiteX4" fmla="*/ 2075688 w 4151376"/>
              <a:gd name="connsiteY4" fmla="*/ 2349401 h 2349401"/>
              <a:gd name="connsiteX5" fmla="*/ 0 w 4151376"/>
              <a:gd name="connsiteY5" fmla="*/ 273713 h 2349401"/>
              <a:gd name="connsiteX6" fmla="*/ 10717 w 4151376"/>
              <a:gd name="connsiteY6" fmla="*/ 61486 h 234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260" y="700681"/>
            <a:ext cx="1703010" cy="557735"/>
          </a:xfrm>
          <a:prstGeom prst="rect">
            <a:avLst/>
          </a:prstGeom>
        </p:spPr>
      </p:pic>
      <p:sp>
        <p:nvSpPr>
          <p:cNvPr id="3" name="Content Placeholder 2"/>
          <p:cNvSpPr>
            <a:spLocks noGrp="1"/>
          </p:cNvSpPr>
          <p:nvPr>
            <p:ph idx="1"/>
          </p:nvPr>
        </p:nvSpPr>
        <p:spPr>
          <a:xfrm>
            <a:off x="318886" y="1567923"/>
            <a:ext cx="3954666" cy="3181684"/>
          </a:xfrm>
        </p:spPr>
        <p:txBody>
          <a:bodyPr anchor="t">
            <a:noAutofit/>
          </a:bodyPr>
          <a:lstStyle/>
          <a:p>
            <a:pPr marL="0" indent="0">
              <a:buNone/>
            </a:pPr>
            <a:r>
              <a:rPr lang="en-AU" sz="2000" b="1" dirty="0"/>
              <a:t>Initial 1:1 is crucial</a:t>
            </a:r>
          </a:p>
          <a:p>
            <a:endParaRPr lang="en-AU" sz="2000" b="1" dirty="0"/>
          </a:p>
          <a:p>
            <a:pPr marL="971550" lvl="1" indent="-514350">
              <a:buFont typeface="+mj-lt"/>
              <a:buAutoNum type="alphaUcPeriod"/>
            </a:pPr>
            <a:r>
              <a:rPr lang="en-AU" sz="2000" b="1" dirty="0"/>
              <a:t>Ensure client able to log on successfully to online platform</a:t>
            </a:r>
          </a:p>
          <a:p>
            <a:pPr marL="971550" lvl="1" indent="-514350">
              <a:buFont typeface="+mj-lt"/>
              <a:buAutoNum type="alphaUcPeriod"/>
            </a:pPr>
            <a:r>
              <a:rPr lang="en-AU" sz="2000" b="1" dirty="0"/>
              <a:t>Ensure environment set up</a:t>
            </a:r>
          </a:p>
          <a:p>
            <a:pPr marL="971550" lvl="1" indent="-514350">
              <a:buFont typeface="+mj-lt"/>
              <a:buAutoNum type="alphaUcPeriod"/>
            </a:pPr>
            <a:r>
              <a:rPr lang="en-AU" sz="2000" b="1" dirty="0"/>
              <a:t>Ensure client able to perform each exercise at their appropriate level</a:t>
            </a:r>
          </a:p>
          <a:p>
            <a:pPr marL="457200" lvl="1" indent="0">
              <a:buNone/>
            </a:pPr>
            <a:endParaRPr lang="en-US" sz="2000" i="1" dirty="0"/>
          </a:p>
          <a:p>
            <a:pPr marL="514350" indent="-514350">
              <a:buFont typeface="+mj-lt"/>
              <a:buAutoNum type="arabicPeriod"/>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p:txBody>
      </p:sp>
      <p:sp>
        <p:nvSpPr>
          <p:cNvPr id="14" name="Freeform: Shape 13">
            <a:extLst>
              <a:ext uri="{FF2B5EF4-FFF2-40B4-BE49-F238E27FC236}">
                <a16:creationId xmlns:a16="http://schemas.microsoft.com/office/drawing/2014/main" id="{D6A8E1B4-B839-4C58-B08A-F0B0945808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8847" y="2909477"/>
            <a:ext cx="3725153" cy="3948522"/>
          </a:xfrm>
          <a:custGeom>
            <a:avLst/>
            <a:gdLst>
              <a:gd name="connsiteX0" fmla="*/ 2748962 w 4966870"/>
              <a:gd name="connsiteY0" fmla="*/ 0 h 3948522"/>
              <a:gd name="connsiteX1" fmla="*/ 4870195 w 4966870"/>
              <a:gd name="connsiteY1" fmla="*/ 1000367 h 3948522"/>
              <a:gd name="connsiteX2" fmla="*/ 4966870 w 4966870"/>
              <a:gd name="connsiteY2" fmla="*/ 1129649 h 3948522"/>
              <a:gd name="connsiteX3" fmla="*/ 4966870 w 4966870"/>
              <a:gd name="connsiteY3" fmla="*/ 3948522 h 3948522"/>
              <a:gd name="connsiteX4" fmla="*/ 278430 w 4966870"/>
              <a:gd name="connsiteY4" fmla="*/ 3948522 h 3948522"/>
              <a:gd name="connsiteX5" fmla="*/ 216027 w 4966870"/>
              <a:gd name="connsiteY5" fmla="*/ 3818982 h 3948522"/>
              <a:gd name="connsiteX6" fmla="*/ 0 w 4966870"/>
              <a:gd name="connsiteY6" fmla="*/ 2748962 h 3948522"/>
              <a:gd name="connsiteX7" fmla="*/ 2748962 w 4966870"/>
              <a:gd name="connsiteY7" fmla="*/ 0 h 394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6870" h="3948522">
                <a:moveTo>
                  <a:pt x="2748962" y="0"/>
                </a:moveTo>
                <a:cubicBezTo>
                  <a:pt x="3602955" y="0"/>
                  <a:pt x="4365995" y="389418"/>
                  <a:pt x="4870195" y="1000367"/>
                </a:cubicBezTo>
                <a:lnTo>
                  <a:pt x="4966870" y="1129649"/>
                </a:lnTo>
                <a:lnTo>
                  <a:pt x="4966870" y="3948522"/>
                </a:lnTo>
                <a:lnTo>
                  <a:pt x="278430" y="3948522"/>
                </a:lnTo>
                <a:lnTo>
                  <a:pt x="216027" y="3818982"/>
                </a:lnTo>
                <a:cubicBezTo>
                  <a:pt x="76922" y="3490101"/>
                  <a:pt x="0" y="3128515"/>
                  <a:pt x="0" y="2748962"/>
                </a:cubicBezTo>
                <a:cubicBezTo>
                  <a:pt x="0" y="1230752"/>
                  <a:pt x="1230752" y="0"/>
                  <a:pt x="274896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2CABF795-F18F-494E-BBDE-C1415B7865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3184" y="3075259"/>
            <a:ext cx="3600816" cy="3782741"/>
          </a:xfrm>
          <a:custGeom>
            <a:avLst/>
            <a:gdLst>
              <a:gd name="connsiteX0" fmla="*/ 2583180 w 4801088"/>
              <a:gd name="connsiteY0" fmla="*/ 0 h 3782741"/>
              <a:gd name="connsiteX1" fmla="*/ 4725194 w 4801088"/>
              <a:gd name="connsiteY1" fmla="*/ 1138900 h 3782741"/>
              <a:gd name="connsiteX2" fmla="*/ 4801088 w 4801088"/>
              <a:gd name="connsiteY2" fmla="*/ 1263826 h 3782741"/>
              <a:gd name="connsiteX3" fmla="*/ 4801088 w 4801088"/>
              <a:gd name="connsiteY3" fmla="*/ 3782741 h 3782741"/>
              <a:gd name="connsiteX4" fmla="*/ 296488 w 4801088"/>
              <a:gd name="connsiteY4" fmla="*/ 3782741 h 3782741"/>
              <a:gd name="connsiteX5" fmla="*/ 202999 w 4801088"/>
              <a:gd name="connsiteY5" fmla="*/ 3588671 h 3782741"/>
              <a:gd name="connsiteX6" fmla="*/ 0 w 4801088"/>
              <a:gd name="connsiteY6" fmla="*/ 2583180 h 3782741"/>
              <a:gd name="connsiteX7" fmla="*/ 2583180 w 4801088"/>
              <a:gd name="connsiteY7" fmla="*/ 0 h 378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01088" h="3782741">
                <a:moveTo>
                  <a:pt x="2583180" y="0"/>
                </a:moveTo>
                <a:cubicBezTo>
                  <a:pt x="3474837" y="0"/>
                  <a:pt x="4260977" y="451769"/>
                  <a:pt x="4725194" y="1138900"/>
                </a:cubicBezTo>
                <a:lnTo>
                  <a:pt x="4801088" y="1263826"/>
                </a:lnTo>
                <a:lnTo>
                  <a:pt x="4801088" y="3782741"/>
                </a:lnTo>
                <a:lnTo>
                  <a:pt x="296488" y="3782741"/>
                </a:lnTo>
                <a:lnTo>
                  <a:pt x="202999" y="3588671"/>
                </a:lnTo>
                <a:cubicBezTo>
                  <a:pt x="72283" y="3279623"/>
                  <a:pt x="0" y="2939843"/>
                  <a:pt x="0" y="2583180"/>
                </a:cubicBezTo>
                <a:cubicBezTo>
                  <a:pt x="0" y="1156529"/>
                  <a:pt x="1156529" y="0"/>
                  <a:pt x="25831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5C3EC8F0-90F3-4547-9E9F-4114CC3E665C}"/>
              </a:ext>
            </a:extLst>
          </p:cNvPr>
          <p:cNvPicPr>
            <a:picLocks noChangeAspect="1"/>
          </p:cNvPicPr>
          <p:nvPr/>
        </p:nvPicPr>
        <p:blipFill>
          <a:blip r:embed="rId3"/>
          <a:stretch>
            <a:fillRect/>
          </a:stretch>
        </p:blipFill>
        <p:spPr>
          <a:xfrm>
            <a:off x="6165129" y="4354196"/>
            <a:ext cx="2608868" cy="1956651"/>
          </a:xfrm>
          <a:prstGeom prst="rect">
            <a:avLst/>
          </a:prstGeom>
        </p:spPr>
      </p:pic>
    </p:spTree>
    <p:extLst>
      <p:ext uri="{BB962C8B-B14F-4D97-AF65-F5344CB8AC3E}">
        <p14:creationId xmlns:p14="http://schemas.microsoft.com/office/powerpoint/2010/main" val="3952676609"/>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71" name="Freeform: Shape 70">
            <a:extLst>
              <a:ext uri="{FF2B5EF4-FFF2-40B4-BE49-F238E27FC236}">
                <a16:creationId xmlns:a16="http://schemas.microsoft.com/office/drawing/2014/main" id="{DCFD1A13-2B88-47B7-AAE9-AD6F3296E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F5CE4102-C93A-420A-98A7-5A7DD0C5C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518115"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47E7973-D591-4AC7-94C1-45A7A382A6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325" y="1189128"/>
            <a:ext cx="3642149" cy="1192803"/>
          </a:xfrm>
          <a:prstGeom prst="rect">
            <a:avLst/>
          </a:prstGeom>
        </p:spPr>
      </p:pic>
      <p:pic>
        <p:nvPicPr>
          <p:cNvPr id="1026" name="Picture 2" descr="Telehealth: Bringing medical care right into your home | Open Colleges">
            <a:extLst>
              <a:ext uri="{FF2B5EF4-FFF2-40B4-BE49-F238E27FC236}">
                <a16:creationId xmlns:a16="http://schemas.microsoft.com/office/drawing/2014/main" id="{567ABD29-E268-4F6E-800D-E858E3D3807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2326" y="3873082"/>
            <a:ext cx="2512579" cy="152011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0AFF36F-DA73-400D-86FA-3D6EA952CC9D}"/>
              </a:ext>
            </a:extLst>
          </p:cNvPr>
          <p:cNvSpPr>
            <a:spLocks noGrp="1"/>
          </p:cNvSpPr>
          <p:nvPr>
            <p:ph idx="1"/>
          </p:nvPr>
        </p:nvSpPr>
        <p:spPr>
          <a:xfrm>
            <a:off x="4915542" y="1365300"/>
            <a:ext cx="3776088" cy="3181684"/>
          </a:xfrm>
        </p:spPr>
        <p:txBody>
          <a:bodyPr anchor="t">
            <a:noAutofit/>
          </a:bodyPr>
          <a:lstStyle/>
          <a:p>
            <a:pPr marL="514350" indent="-514350">
              <a:buAutoNum type="alphaUcParenR"/>
            </a:pPr>
            <a:r>
              <a:rPr lang="en-AU" sz="2000" b="1" dirty="0"/>
              <a:t>Ensure client/patient able to log on successfully to online platform</a:t>
            </a:r>
          </a:p>
          <a:p>
            <a:pPr marL="914400" lvl="1" indent="-514350">
              <a:buFont typeface="Arial" panose="020B0604020202020204" pitchFamily="34" charset="0"/>
              <a:buChar char="•"/>
            </a:pPr>
            <a:r>
              <a:rPr lang="en-AU" sz="2000" dirty="0"/>
              <a:t>May need to start over the phone</a:t>
            </a:r>
          </a:p>
          <a:p>
            <a:pPr marL="914400" lvl="1" indent="-514350">
              <a:buFont typeface="Arial" panose="020B0604020202020204" pitchFamily="34" charset="0"/>
              <a:buChar char="•"/>
            </a:pPr>
            <a:r>
              <a:rPr lang="en-AU" sz="2000" dirty="0"/>
              <a:t>Ensure adequate internet connection (both ends)</a:t>
            </a:r>
          </a:p>
          <a:p>
            <a:pPr marL="514350" indent="-514350">
              <a:buFont typeface="Arial"/>
              <a:buAutoNum type="alphaUcParenR"/>
            </a:pPr>
            <a:r>
              <a:rPr lang="en-AU" sz="2000" b="1" dirty="0"/>
              <a:t>Ensure environment set up </a:t>
            </a:r>
          </a:p>
          <a:p>
            <a:pPr lvl="1">
              <a:buFont typeface="Arial" panose="020B0604020202020204" pitchFamily="34" charset="0"/>
              <a:buChar char="•"/>
            </a:pPr>
            <a:r>
              <a:rPr lang="en-AU" sz="2000" dirty="0"/>
              <a:t>Enough space? (camera angles)</a:t>
            </a:r>
          </a:p>
          <a:p>
            <a:pPr lvl="1">
              <a:buFont typeface="Arial" panose="020B0604020202020204" pitchFamily="34" charset="0"/>
              <a:buChar char="•"/>
            </a:pPr>
            <a:r>
              <a:rPr lang="en-AU" sz="2000" dirty="0"/>
              <a:t>Anchor points for TB</a:t>
            </a:r>
          </a:p>
          <a:p>
            <a:pPr lvl="1">
              <a:buFont typeface="Arial" panose="020B0604020202020204" pitchFamily="34" charset="0"/>
              <a:buChar char="•"/>
            </a:pPr>
            <a:r>
              <a:rPr lang="en-AU" sz="2000" dirty="0"/>
              <a:t>Exercise bike available?</a:t>
            </a:r>
          </a:p>
          <a:p>
            <a:pPr lvl="1">
              <a:buFont typeface="Arial" panose="020B0604020202020204" pitchFamily="34" charset="0"/>
              <a:buChar char="•"/>
            </a:pPr>
            <a:r>
              <a:rPr lang="en-AU" sz="2000" dirty="0"/>
              <a:t>Floor surfaces? (slider exercises)</a:t>
            </a:r>
          </a:p>
          <a:p>
            <a:pPr marL="514350" indent="-514350">
              <a:buAutoNum type="alphaUcParenR"/>
            </a:pPr>
            <a:endParaRPr lang="en-AU" sz="2000" dirty="0"/>
          </a:p>
          <a:p>
            <a:endParaRPr lang="en-AU" sz="2000" dirty="0"/>
          </a:p>
        </p:txBody>
      </p:sp>
    </p:spTree>
    <p:extLst>
      <p:ext uri="{BB962C8B-B14F-4D97-AF65-F5344CB8AC3E}">
        <p14:creationId xmlns:p14="http://schemas.microsoft.com/office/powerpoint/2010/main" val="3724546427"/>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DCFD1A13-2B88-47B7-AAE9-AD6F3296E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F5CE4102-C93A-420A-98A7-5A7DD0C5C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518115"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6E18ED7E-8BC9-4CAD-80AA-C3DFBADEA5F4}"/>
              </a:ext>
            </a:extLst>
          </p:cNvPr>
          <p:cNvPicPr>
            <a:picLocks noChangeAspect="1"/>
          </p:cNvPicPr>
          <p:nvPr/>
        </p:nvPicPr>
        <p:blipFill>
          <a:blip r:embed="rId2"/>
          <a:stretch>
            <a:fillRect/>
          </a:stretch>
        </p:blipFill>
        <p:spPr>
          <a:xfrm>
            <a:off x="322325" y="1190083"/>
            <a:ext cx="3642149" cy="1190892"/>
          </a:xfrm>
          <a:prstGeom prst="rect">
            <a:avLst/>
          </a:prstGeom>
        </p:spPr>
      </p:pic>
      <p:pic>
        <p:nvPicPr>
          <p:cNvPr id="5" name="Picture 4">
            <a:extLst>
              <a:ext uri="{FF2B5EF4-FFF2-40B4-BE49-F238E27FC236}">
                <a16:creationId xmlns:a16="http://schemas.microsoft.com/office/drawing/2014/main" id="{001AC660-9D0E-4F3A-861E-A2D1842824CC}"/>
              </a:ext>
            </a:extLst>
          </p:cNvPr>
          <p:cNvPicPr>
            <a:picLocks noChangeAspect="1"/>
          </p:cNvPicPr>
          <p:nvPr/>
        </p:nvPicPr>
        <p:blipFill>
          <a:blip r:embed="rId3"/>
          <a:stretch>
            <a:fillRect/>
          </a:stretch>
        </p:blipFill>
        <p:spPr>
          <a:xfrm>
            <a:off x="322326" y="3879364"/>
            <a:ext cx="2512579" cy="1507547"/>
          </a:xfrm>
          <a:prstGeom prst="rect">
            <a:avLst/>
          </a:prstGeom>
        </p:spPr>
      </p:pic>
      <p:sp>
        <p:nvSpPr>
          <p:cNvPr id="3" name="Content Placeholder 2">
            <a:extLst>
              <a:ext uri="{FF2B5EF4-FFF2-40B4-BE49-F238E27FC236}">
                <a16:creationId xmlns:a16="http://schemas.microsoft.com/office/drawing/2014/main" id="{770F3D0E-2817-434C-BBCF-01D02E251940}"/>
              </a:ext>
            </a:extLst>
          </p:cNvPr>
          <p:cNvSpPr>
            <a:spLocks noGrp="1"/>
          </p:cNvSpPr>
          <p:nvPr>
            <p:ph idx="1"/>
          </p:nvPr>
        </p:nvSpPr>
        <p:spPr>
          <a:xfrm>
            <a:off x="4951911" y="697680"/>
            <a:ext cx="3776088" cy="3181684"/>
          </a:xfrm>
        </p:spPr>
        <p:txBody>
          <a:bodyPr anchor="t">
            <a:noAutofit/>
          </a:bodyPr>
          <a:lstStyle/>
          <a:p>
            <a:pPr marL="0" indent="0">
              <a:lnSpc>
                <a:spcPct val="90000"/>
              </a:lnSpc>
              <a:buNone/>
            </a:pPr>
            <a:r>
              <a:rPr lang="en-AU" sz="2000" b="1" dirty="0"/>
              <a:t>C)     Ensure client able to perform each exercise at their appropriate level</a:t>
            </a:r>
          </a:p>
          <a:p>
            <a:pPr marL="914400" lvl="1" indent="-514350">
              <a:lnSpc>
                <a:spcPct val="90000"/>
              </a:lnSpc>
              <a:buFont typeface="Arial" panose="020B0604020202020204" pitchFamily="34" charset="0"/>
              <a:buChar char="•"/>
            </a:pPr>
            <a:r>
              <a:rPr lang="en-AU" sz="2000" dirty="0"/>
              <a:t>Ideally take them through each exercise x1 set</a:t>
            </a:r>
          </a:p>
          <a:p>
            <a:pPr marL="914400" lvl="1" indent="-514350">
              <a:lnSpc>
                <a:spcPct val="90000"/>
              </a:lnSpc>
              <a:buFont typeface="Arial" panose="020B0604020202020204" pitchFamily="34" charset="0"/>
              <a:buChar char="•"/>
            </a:pPr>
            <a:r>
              <a:rPr lang="en-AU" sz="2000" dirty="0"/>
              <a:t>Use different teaching styles i.e. introduce exercise, demonstrate (can use video), verbal explanation, allow them to practice and give them feedback</a:t>
            </a:r>
          </a:p>
          <a:p>
            <a:pPr marL="914400" lvl="1" indent="-514350">
              <a:lnSpc>
                <a:spcPct val="90000"/>
              </a:lnSpc>
              <a:buFont typeface="Arial" panose="020B0604020202020204" pitchFamily="34" charset="0"/>
              <a:buChar char="•"/>
            </a:pPr>
            <a:r>
              <a:rPr lang="en-AU" sz="2000" dirty="0"/>
              <a:t>Give them an opportunity to practice independently  to gain confidence prior to starting in a class (e.g. exercise link, exercise sheet)</a:t>
            </a:r>
          </a:p>
          <a:p>
            <a:pPr marL="514350" indent="-514350">
              <a:lnSpc>
                <a:spcPct val="90000"/>
              </a:lnSpc>
              <a:buFont typeface="+mj-lt"/>
              <a:buAutoNum type="alphaUcPeriod"/>
            </a:pPr>
            <a:endParaRPr lang="en-AU" sz="2000" dirty="0"/>
          </a:p>
          <a:p>
            <a:pPr marL="0" indent="0">
              <a:lnSpc>
                <a:spcPct val="90000"/>
              </a:lnSpc>
              <a:buNone/>
            </a:pPr>
            <a:endParaRPr lang="en-AU" sz="2000" dirty="0"/>
          </a:p>
        </p:txBody>
      </p:sp>
    </p:spTree>
    <p:extLst>
      <p:ext uri="{BB962C8B-B14F-4D97-AF65-F5344CB8AC3E}">
        <p14:creationId xmlns:p14="http://schemas.microsoft.com/office/powerpoint/2010/main" val="1714717420"/>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DCFD1A13-2B88-47B7-AAE9-AD6F3296E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F5CE4102-C93A-420A-98A7-5A7DD0C5C5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518115"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0499EE23-1E90-4BAD-BE89-B045FDD18E1B}"/>
              </a:ext>
            </a:extLst>
          </p:cNvPr>
          <p:cNvPicPr>
            <a:picLocks noChangeAspect="1"/>
          </p:cNvPicPr>
          <p:nvPr/>
        </p:nvPicPr>
        <p:blipFill>
          <a:blip r:embed="rId2"/>
          <a:stretch>
            <a:fillRect/>
          </a:stretch>
        </p:blipFill>
        <p:spPr>
          <a:xfrm>
            <a:off x="322325" y="1189128"/>
            <a:ext cx="3642149" cy="1192803"/>
          </a:xfrm>
          <a:prstGeom prst="rect">
            <a:avLst/>
          </a:prstGeom>
        </p:spPr>
      </p:pic>
      <p:pic>
        <p:nvPicPr>
          <p:cNvPr id="5" name="Picture 4">
            <a:extLst>
              <a:ext uri="{FF2B5EF4-FFF2-40B4-BE49-F238E27FC236}">
                <a16:creationId xmlns:a16="http://schemas.microsoft.com/office/drawing/2014/main" id="{D49E86FC-78B8-4246-9F74-5F952EFE6152}"/>
              </a:ext>
            </a:extLst>
          </p:cNvPr>
          <p:cNvPicPr>
            <a:picLocks noChangeAspect="1"/>
          </p:cNvPicPr>
          <p:nvPr/>
        </p:nvPicPr>
        <p:blipFill rotWithShape="1">
          <a:blip r:embed="rId3"/>
          <a:srcRect b="9794"/>
          <a:stretch/>
        </p:blipFill>
        <p:spPr>
          <a:xfrm>
            <a:off x="322326" y="3471531"/>
            <a:ext cx="2382294" cy="2323213"/>
          </a:xfrm>
          <a:prstGeom prst="rect">
            <a:avLst/>
          </a:prstGeom>
        </p:spPr>
      </p:pic>
      <p:sp>
        <p:nvSpPr>
          <p:cNvPr id="3" name="Content Placeholder 2">
            <a:extLst>
              <a:ext uri="{FF2B5EF4-FFF2-40B4-BE49-F238E27FC236}">
                <a16:creationId xmlns:a16="http://schemas.microsoft.com/office/drawing/2014/main" id="{C8BF4756-109C-421F-96AD-665DD6FA8DF6}"/>
              </a:ext>
            </a:extLst>
          </p:cNvPr>
          <p:cNvSpPr>
            <a:spLocks noGrp="1"/>
          </p:cNvSpPr>
          <p:nvPr>
            <p:ph idx="1"/>
          </p:nvPr>
        </p:nvSpPr>
        <p:spPr>
          <a:xfrm>
            <a:off x="5045586" y="663914"/>
            <a:ext cx="3776088" cy="3181684"/>
          </a:xfrm>
        </p:spPr>
        <p:txBody>
          <a:bodyPr anchor="t">
            <a:noAutofit/>
          </a:bodyPr>
          <a:lstStyle/>
          <a:p>
            <a:pPr>
              <a:lnSpc>
                <a:spcPct val="90000"/>
              </a:lnSpc>
            </a:pPr>
            <a:r>
              <a:rPr lang="en-AU" sz="2000" b="1" dirty="0"/>
              <a:t>Class set up: </a:t>
            </a:r>
            <a:r>
              <a:rPr lang="en-AU" sz="2000" dirty="0"/>
              <a:t>Have clients all start on the same exercise (use as feedback)</a:t>
            </a:r>
          </a:p>
          <a:p>
            <a:pPr>
              <a:lnSpc>
                <a:spcPct val="90000"/>
              </a:lnSpc>
            </a:pPr>
            <a:r>
              <a:rPr lang="en-AU" sz="2000" b="1" dirty="0"/>
              <a:t>Warm up: </a:t>
            </a:r>
            <a:r>
              <a:rPr lang="en-AU" sz="2000" dirty="0"/>
              <a:t>lots of options</a:t>
            </a:r>
          </a:p>
          <a:p>
            <a:pPr>
              <a:lnSpc>
                <a:spcPct val="90000"/>
              </a:lnSpc>
            </a:pPr>
            <a:r>
              <a:rPr lang="en-AU" sz="2000" b="1" dirty="0"/>
              <a:t>Progressions: </a:t>
            </a:r>
            <a:r>
              <a:rPr lang="en-AU" sz="2000" dirty="0"/>
              <a:t>different TB strengths, weights, physio pack?</a:t>
            </a:r>
          </a:p>
          <a:p>
            <a:pPr>
              <a:lnSpc>
                <a:spcPct val="90000"/>
              </a:lnSpc>
            </a:pPr>
            <a:r>
              <a:rPr lang="en-AU" sz="2000" b="1" dirty="0"/>
              <a:t>Encourage self monitoring: </a:t>
            </a:r>
            <a:r>
              <a:rPr lang="en-AU" sz="2000" dirty="0"/>
              <a:t>diary log, progressions, pain scores</a:t>
            </a:r>
          </a:p>
          <a:p>
            <a:pPr>
              <a:lnSpc>
                <a:spcPct val="90000"/>
              </a:lnSpc>
            </a:pPr>
            <a:r>
              <a:rPr lang="en-AU" sz="2000" b="1" dirty="0"/>
              <a:t>Individual goals: </a:t>
            </a:r>
            <a:r>
              <a:rPr lang="en-AU" sz="2000" dirty="0"/>
              <a:t>discuss within class (social aspect, encouragement)</a:t>
            </a:r>
          </a:p>
          <a:p>
            <a:pPr>
              <a:lnSpc>
                <a:spcPct val="90000"/>
              </a:lnSpc>
            </a:pPr>
            <a:r>
              <a:rPr lang="en-AU" sz="2000" b="1" dirty="0"/>
              <a:t>Before they finish: </a:t>
            </a:r>
            <a:r>
              <a:rPr lang="en-AU" sz="2000" dirty="0"/>
              <a:t>ensure next class time is booked, summarise progressions (more likely to ex  </a:t>
            </a:r>
            <a:r>
              <a:rPr lang="en-AU" sz="2000" dirty="0" err="1"/>
              <a:t>indep</a:t>
            </a:r>
            <a:r>
              <a:rPr lang="en-AU" sz="2000" dirty="0"/>
              <a:t>)</a:t>
            </a:r>
          </a:p>
          <a:p>
            <a:pPr>
              <a:lnSpc>
                <a:spcPct val="90000"/>
              </a:lnSpc>
            </a:pPr>
            <a:endParaRPr lang="en-AU" sz="2000" dirty="0"/>
          </a:p>
        </p:txBody>
      </p:sp>
    </p:spTree>
    <p:extLst>
      <p:ext uri="{BB962C8B-B14F-4D97-AF65-F5344CB8AC3E}">
        <p14:creationId xmlns:p14="http://schemas.microsoft.com/office/powerpoint/2010/main" val="210926069"/>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0823" y="1396289"/>
            <a:ext cx="3958000" cy="1325563"/>
          </a:xfrm>
        </p:spPr>
        <p:txBody>
          <a:bodyPr>
            <a:normAutofit/>
          </a:bodyPr>
          <a:lstStyle/>
          <a:p>
            <a:pPr>
              <a:lnSpc>
                <a:spcPct val="90000"/>
              </a:lnSpc>
            </a:pPr>
            <a:r>
              <a:rPr lang="en-US"/>
              <a:t>What is telehealth?</a:t>
            </a:r>
          </a:p>
        </p:txBody>
      </p:sp>
      <p:sp>
        <p:nvSpPr>
          <p:cNvPr id="11" name="Freeform: Shape 10">
            <a:extLst>
              <a:ext uri="{FF2B5EF4-FFF2-40B4-BE49-F238E27FC236}">
                <a16:creationId xmlns:a16="http://schemas.microsoft.com/office/drawing/2014/main" id="{432691CC-4AB8-48AF-B822-EBF7F4E9E6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3555" y="1"/>
            <a:ext cx="336042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47311653-CA1C-4366-AF7B-2E9767F18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66999" y="2"/>
            <a:ext cx="3113532" cy="2349401"/>
          </a:xfrm>
          <a:custGeom>
            <a:avLst/>
            <a:gdLst>
              <a:gd name="connsiteX0" fmla="*/ 20101 w 4151376"/>
              <a:gd name="connsiteY0" fmla="*/ 0 h 2349401"/>
              <a:gd name="connsiteX1" fmla="*/ 4131276 w 4151376"/>
              <a:gd name="connsiteY1" fmla="*/ 0 h 2349401"/>
              <a:gd name="connsiteX2" fmla="*/ 4140659 w 4151376"/>
              <a:gd name="connsiteY2" fmla="*/ 61486 h 2349401"/>
              <a:gd name="connsiteX3" fmla="*/ 4151376 w 4151376"/>
              <a:gd name="connsiteY3" fmla="*/ 273713 h 2349401"/>
              <a:gd name="connsiteX4" fmla="*/ 2075688 w 4151376"/>
              <a:gd name="connsiteY4" fmla="*/ 2349401 h 2349401"/>
              <a:gd name="connsiteX5" fmla="*/ 0 w 4151376"/>
              <a:gd name="connsiteY5" fmla="*/ 273713 h 2349401"/>
              <a:gd name="connsiteX6" fmla="*/ 10717 w 4151376"/>
              <a:gd name="connsiteY6" fmla="*/ 61486 h 234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260" y="700681"/>
            <a:ext cx="1703010" cy="557735"/>
          </a:xfrm>
          <a:prstGeom prst="rect">
            <a:avLst/>
          </a:prstGeom>
        </p:spPr>
      </p:pic>
      <p:sp>
        <p:nvSpPr>
          <p:cNvPr id="3" name="Content Placeholder 2"/>
          <p:cNvSpPr>
            <a:spLocks noGrp="1"/>
          </p:cNvSpPr>
          <p:nvPr>
            <p:ph idx="1"/>
          </p:nvPr>
        </p:nvSpPr>
        <p:spPr>
          <a:xfrm>
            <a:off x="604157" y="2871982"/>
            <a:ext cx="3954666" cy="3181684"/>
          </a:xfrm>
        </p:spPr>
        <p:txBody>
          <a:bodyPr anchor="t">
            <a:normAutofit/>
          </a:bodyPr>
          <a:lstStyle/>
          <a:p>
            <a:pPr marL="0" indent="0">
              <a:buNone/>
            </a:pPr>
            <a:r>
              <a:rPr lang="en-GB" sz="2000" dirty="0"/>
              <a:t>Telehealth involves the use of a digital device (computer, tablet) or phone (mobile or landline) to provide the healthcare services you need. In most cases, both voice and video is used.</a:t>
            </a: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p:txBody>
      </p:sp>
      <p:sp>
        <p:nvSpPr>
          <p:cNvPr id="15" name="Freeform: Shape 14">
            <a:extLst>
              <a:ext uri="{FF2B5EF4-FFF2-40B4-BE49-F238E27FC236}">
                <a16:creationId xmlns:a16="http://schemas.microsoft.com/office/drawing/2014/main" id="{D6A8E1B4-B839-4C58-B08A-F0B0945808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8847" y="2909477"/>
            <a:ext cx="3725153" cy="3948522"/>
          </a:xfrm>
          <a:custGeom>
            <a:avLst/>
            <a:gdLst>
              <a:gd name="connsiteX0" fmla="*/ 2748962 w 4966870"/>
              <a:gd name="connsiteY0" fmla="*/ 0 h 3948522"/>
              <a:gd name="connsiteX1" fmla="*/ 4870195 w 4966870"/>
              <a:gd name="connsiteY1" fmla="*/ 1000367 h 3948522"/>
              <a:gd name="connsiteX2" fmla="*/ 4966870 w 4966870"/>
              <a:gd name="connsiteY2" fmla="*/ 1129649 h 3948522"/>
              <a:gd name="connsiteX3" fmla="*/ 4966870 w 4966870"/>
              <a:gd name="connsiteY3" fmla="*/ 3948522 h 3948522"/>
              <a:gd name="connsiteX4" fmla="*/ 278430 w 4966870"/>
              <a:gd name="connsiteY4" fmla="*/ 3948522 h 3948522"/>
              <a:gd name="connsiteX5" fmla="*/ 216027 w 4966870"/>
              <a:gd name="connsiteY5" fmla="*/ 3818982 h 3948522"/>
              <a:gd name="connsiteX6" fmla="*/ 0 w 4966870"/>
              <a:gd name="connsiteY6" fmla="*/ 2748962 h 3948522"/>
              <a:gd name="connsiteX7" fmla="*/ 2748962 w 4966870"/>
              <a:gd name="connsiteY7" fmla="*/ 0 h 394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6870" h="3948522">
                <a:moveTo>
                  <a:pt x="2748962" y="0"/>
                </a:moveTo>
                <a:cubicBezTo>
                  <a:pt x="3602955" y="0"/>
                  <a:pt x="4365995" y="389418"/>
                  <a:pt x="4870195" y="1000367"/>
                </a:cubicBezTo>
                <a:lnTo>
                  <a:pt x="4966870" y="1129649"/>
                </a:lnTo>
                <a:lnTo>
                  <a:pt x="4966870" y="3948522"/>
                </a:lnTo>
                <a:lnTo>
                  <a:pt x="278430" y="3948522"/>
                </a:lnTo>
                <a:lnTo>
                  <a:pt x="216027" y="3818982"/>
                </a:lnTo>
                <a:cubicBezTo>
                  <a:pt x="76922" y="3490101"/>
                  <a:pt x="0" y="3128515"/>
                  <a:pt x="0" y="2748962"/>
                </a:cubicBezTo>
                <a:cubicBezTo>
                  <a:pt x="0" y="1230752"/>
                  <a:pt x="1230752" y="0"/>
                  <a:pt x="274896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2CABF795-F18F-494E-BBDE-C1415B7865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3184" y="3075259"/>
            <a:ext cx="3600816" cy="3782741"/>
          </a:xfrm>
          <a:custGeom>
            <a:avLst/>
            <a:gdLst>
              <a:gd name="connsiteX0" fmla="*/ 2583180 w 4801088"/>
              <a:gd name="connsiteY0" fmla="*/ 0 h 3782741"/>
              <a:gd name="connsiteX1" fmla="*/ 4725194 w 4801088"/>
              <a:gd name="connsiteY1" fmla="*/ 1138900 h 3782741"/>
              <a:gd name="connsiteX2" fmla="*/ 4801088 w 4801088"/>
              <a:gd name="connsiteY2" fmla="*/ 1263826 h 3782741"/>
              <a:gd name="connsiteX3" fmla="*/ 4801088 w 4801088"/>
              <a:gd name="connsiteY3" fmla="*/ 3782741 h 3782741"/>
              <a:gd name="connsiteX4" fmla="*/ 296488 w 4801088"/>
              <a:gd name="connsiteY4" fmla="*/ 3782741 h 3782741"/>
              <a:gd name="connsiteX5" fmla="*/ 202999 w 4801088"/>
              <a:gd name="connsiteY5" fmla="*/ 3588671 h 3782741"/>
              <a:gd name="connsiteX6" fmla="*/ 0 w 4801088"/>
              <a:gd name="connsiteY6" fmla="*/ 2583180 h 3782741"/>
              <a:gd name="connsiteX7" fmla="*/ 2583180 w 4801088"/>
              <a:gd name="connsiteY7" fmla="*/ 0 h 378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01088" h="3782741">
                <a:moveTo>
                  <a:pt x="2583180" y="0"/>
                </a:moveTo>
                <a:cubicBezTo>
                  <a:pt x="3474837" y="0"/>
                  <a:pt x="4260977" y="451769"/>
                  <a:pt x="4725194" y="1138900"/>
                </a:cubicBezTo>
                <a:lnTo>
                  <a:pt x="4801088" y="1263826"/>
                </a:lnTo>
                <a:lnTo>
                  <a:pt x="4801088" y="3782741"/>
                </a:lnTo>
                <a:lnTo>
                  <a:pt x="296488" y="3782741"/>
                </a:lnTo>
                <a:lnTo>
                  <a:pt x="202999" y="3588671"/>
                </a:lnTo>
                <a:cubicBezTo>
                  <a:pt x="72283" y="3279623"/>
                  <a:pt x="0" y="2939843"/>
                  <a:pt x="0" y="2583180"/>
                </a:cubicBezTo>
                <a:cubicBezTo>
                  <a:pt x="0" y="1156529"/>
                  <a:pt x="1156529" y="0"/>
                  <a:pt x="258318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person sitting on a bed&#10;&#10;Description automatically generated">
            <a:extLst>
              <a:ext uri="{FF2B5EF4-FFF2-40B4-BE49-F238E27FC236}">
                <a16:creationId xmlns:a16="http://schemas.microsoft.com/office/drawing/2014/main" id="{6E1F90FF-43FB-40F0-89E0-0E46A83099B9}"/>
              </a:ext>
            </a:extLst>
          </p:cNvPr>
          <p:cNvPicPr>
            <a:picLocks noChangeAspect="1"/>
          </p:cNvPicPr>
          <p:nvPr/>
        </p:nvPicPr>
        <p:blipFill>
          <a:blip r:embed="rId3"/>
          <a:stretch>
            <a:fillRect/>
          </a:stretch>
        </p:blipFill>
        <p:spPr>
          <a:xfrm>
            <a:off x="6165129" y="4461812"/>
            <a:ext cx="2608868" cy="1741419"/>
          </a:xfrm>
          <a:prstGeom prst="rect">
            <a:avLst/>
          </a:prstGeom>
        </p:spPr>
      </p:pic>
    </p:spTree>
    <p:extLst>
      <p:ext uri="{BB962C8B-B14F-4D97-AF65-F5344CB8AC3E}">
        <p14:creationId xmlns:p14="http://schemas.microsoft.com/office/powerpoint/2010/main" val="1040084164"/>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60278" y="352002"/>
            <a:ext cx="3754752" cy="1325563"/>
          </a:xfrm>
        </p:spPr>
        <p:txBody>
          <a:bodyPr>
            <a:normAutofit/>
          </a:bodyPr>
          <a:lstStyle/>
          <a:p>
            <a:pPr>
              <a:lnSpc>
                <a:spcPct val="90000"/>
              </a:lnSpc>
            </a:pPr>
            <a:r>
              <a:rPr lang="en-US" dirty="0"/>
              <a:t>Advantages of telehealth</a:t>
            </a:r>
          </a:p>
        </p:txBody>
      </p:sp>
      <p:sp>
        <p:nvSpPr>
          <p:cNvPr id="9" name="Freeform: Shape 8">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518115"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180" y="2191925"/>
            <a:ext cx="3078957" cy="1008358"/>
          </a:xfrm>
          <a:prstGeom prst="rect">
            <a:avLst/>
          </a:prstGeom>
        </p:spPr>
      </p:pic>
      <p:sp>
        <p:nvSpPr>
          <p:cNvPr id="3" name="Content Placeholder 2"/>
          <p:cNvSpPr>
            <a:spLocks noGrp="1"/>
          </p:cNvSpPr>
          <p:nvPr>
            <p:ph idx="1"/>
          </p:nvPr>
        </p:nvSpPr>
        <p:spPr>
          <a:xfrm>
            <a:off x="4712277" y="1677565"/>
            <a:ext cx="4002754" cy="3181684"/>
          </a:xfrm>
        </p:spPr>
        <p:txBody>
          <a:bodyPr anchor="t">
            <a:noAutofit/>
          </a:bodyPr>
          <a:lstStyle/>
          <a:p>
            <a:pPr>
              <a:lnSpc>
                <a:spcPct val="90000"/>
              </a:lnSpc>
            </a:pPr>
            <a:r>
              <a:rPr lang="en-GB" sz="2000" dirty="0"/>
              <a:t>Saving on travelling time</a:t>
            </a:r>
          </a:p>
          <a:p>
            <a:pPr>
              <a:lnSpc>
                <a:spcPct val="90000"/>
              </a:lnSpc>
            </a:pPr>
            <a:endParaRPr lang="en-GB" sz="2000" dirty="0"/>
          </a:p>
          <a:p>
            <a:pPr>
              <a:lnSpc>
                <a:spcPct val="90000"/>
              </a:lnSpc>
            </a:pPr>
            <a:r>
              <a:rPr lang="en-GB" sz="2000" dirty="0"/>
              <a:t>No travelling / parking cost</a:t>
            </a:r>
          </a:p>
          <a:p>
            <a:pPr>
              <a:lnSpc>
                <a:spcPct val="90000"/>
              </a:lnSpc>
            </a:pPr>
            <a:endParaRPr lang="en-GB" sz="2000" dirty="0"/>
          </a:p>
          <a:p>
            <a:pPr>
              <a:lnSpc>
                <a:spcPct val="90000"/>
              </a:lnSpc>
            </a:pPr>
            <a:r>
              <a:rPr lang="en-GB" sz="2000" dirty="0"/>
              <a:t>Learn how to complete exercise program at home – easier to continue</a:t>
            </a:r>
          </a:p>
          <a:p>
            <a:pPr>
              <a:lnSpc>
                <a:spcPct val="90000"/>
              </a:lnSpc>
            </a:pPr>
            <a:endParaRPr lang="en-GB" sz="2000" dirty="0"/>
          </a:p>
          <a:p>
            <a:pPr>
              <a:lnSpc>
                <a:spcPct val="90000"/>
              </a:lnSpc>
            </a:pPr>
            <a:r>
              <a:rPr lang="en-GB" sz="2000" dirty="0"/>
              <a:t>Opportunity for patients living in rural and remote areas to access care</a:t>
            </a:r>
          </a:p>
          <a:p>
            <a:pPr>
              <a:lnSpc>
                <a:spcPct val="90000"/>
              </a:lnSpc>
            </a:pPr>
            <a:endParaRPr lang="en-GB" sz="2000" dirty="0"/>
          </a:p>
          <a:p>
            <a:pPr>
              <a:lnSpc>
                <a:spcPct val="90000"/>
              </a:lnSpc>
            </a:pPr>
            <a:r>
              <a:rPr lang="en-GB" sz="2000" dirty="0"/>
              <a:t>Opportunity for  patients who can’t attend the clinic to be able to access from the comfort of their home or work</a:t>
            </a:r>
            <a:endParaRPr lang="en-US" sz="2000" dirty="0"/>
          </a:p>
          <a:p>
            <a:pPr marL="514350" indent="-514350">
              <a:lnSpc>
                <a:spcPct val="90000"/>
              </a:lnSpc>
              <a:buFont typeface="+mj-lt"/>
              <a:buAutoNum type="arabicPeriod"/>
            </a:pPr>
            <a:endParaRPr lang="en-US" sz="2000" dirty="0"/>
          </a:p>
          <a:p>
            <a:pPr marL="514350" indent="-514350">
              <a:lnSpc>
                <a:spcPct val="90000"/>
              </a:lnSpc>
              <a:buFont typeface="+mj-lt"/>
              <a:buAutoNum type="arabicPeriod"/>
            </a:pPr>
            <a:endParaRPr lang="en-US" sz="2000" dirty="0"/>
          </a:p>
        </p:txBody>
      </p:sp>
    </p:spTree>
    <p:extLst>
      <p:ext uri="{BB962C8B-B14F-4D97-AF65-F5344CB8AC3E}">
        <p14:creationId xmlns:p14="http://schemas.microsoft.com/office/powerpoint/2010/main" val="34330468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22659" y="284462"/>
            <a:ext cx="3754752" cy="1325563"/>
          </a:xfrm>
        </p:spPr>
        <p:txBody>
          <a:bodyPr>
            <a:normAutofit/>
          </a:bodyPr>
          <a:lstStyle/>
          <a:p>
            <a:pPr>
              <a:lnSpc>
                <a:spcPct val="90000"/>
              </a:lnSpc>
            </a:pPr>
            <a:r>
              <a:rPr lang="en-US" dirty="0"/>
              <a:t>Challenges of telehealth</a:t>
            </a:r>
          </a:p>
        </p:txBody>
      </p:sp>
      <p:sp>
        <p:nvSpPr>
          <p:cNvPr id="9" name="Freeform: Shape 8">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629586"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518115" cy="68580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180" y="2191925"/>
            <a:ext cx="3078957" cy="1008358"/>
          </a:xfrm>
          <a:prstGeom prst="rect">
            <a:avLst/>
          </a:prstGeom>
        </p:spPr>
      </p:pic>
      <p:sp>
        <p:nvSpPr>
          <p:cNvPr id="3" name="Content Placeholder 2"/>
          <p:cNvSpPr>
            <a:spLocks noGrp="1"/>
          </p:cNvSpPr>
          <p:nvPr>
            <p:ph idx="1"/>
          </p:nvPr>
        </p:nvSpPr>
        <p:spPr>
          <a:xfrm>
            <a:off x="4993533" y="1838158"/>
            <a:ext cx="3754752" cy="3181684"/>
          </a:xfrm>
        </p:spPr>
        <p:txBody>
          <a:bodyPr anchor="t">
            <a:noAutofit/>
          </a:bodyPr>
          <a:lstStyle/>
          <a:p>
            <a:r>
              <a:rPr lang="en-GB" sz="2000" dirty="0"/>
              <a:t>Unable to put your hands on for assessment and exercise guidance</a:t>
            </a:r>
          </a:p>
          <a:p>
            <a:endParaRPr lang="en-GB" sz="2000" dirty="0"/>
          </a:p>
          <a:p>
            <a:r>
              <a:rPr lang="en-GB" sz="2000" dirty="0"/>
              <a:t>Limited training or experience of physiotherapists in using telehealth</a:t>
            </a:r>
          </a:p>
          <a:p>
            <a:endParaRPr lang="en-GB" sz="2000" dirty="0"/>
          </a:p>
          <a:p>
            <a:r>
              <a:rPr lang="en-GB" sz="2000" dirty="0"/>
              <a:t>Digital literacy of some patients</a:t>
            </a:r>
          </a:p>
          <a:p>
            <a:endParaRPr lang="en-GB" sz="2000" dirty="0"/>
          </a:p>
          <a:p>
            <a:r>
              <a:rPr lang="en-GB" sz="2000" dirty="0"/>
              <a:t>Potential for technical issues/faults</a:t>
            </a:r>
          </a:p>
          <a:p>
            <a:pPr marL="0" indent="0">
              <a:buNone/>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a:p>
            <a:pPr marL="514350" indent="-514350">
              <a:buFont typeface="+mj-lt"/>
              <a:buAutoNum type="arabicPeriod"/>
            </a:pPr>
            <a:endParaRPr lang="en-US" sz="2000" dirty="0"/>
          </a:p>
        </p:txBody>
      </p:sp>
    </p:spTree>
    <p:extLst>
      <p:ext uri="{BB962C8B-B14F-4D97-AF65-F5344CB8AC3E}">
        <p14:creationId xmlns:p14="http://schemas.microsoft.com/office/powerpoint/2010/main" val="3123172738"/>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99823-9B81-46E1-BF3F-DF68BEDC4FD0}"/>
              </a:ext>
            </a:extLst>
          </p:cNvPr>
          <p:cNvSpPr>
            <a:spLocks noGrp="1"/>
          </p:cNvSpPr>
          <p:nvPr>
            <p:ph type="title"/>
          </p:nvPr>
        </p:nvSpPr>
        <p:spPr>
          <a:xfrm>
            <a:off x="603504" y="1445494"/>
            <a:ext cx="2712642" cy="4376572"/>
          </a:xfrm>
        </p:spPr>
        <p:txBody>
          <a:bodyPr anchor="ctr">
            <a:normAutofit/>
          </a:bodyPr>
          <a:lstStyle/>
          <a:p>
            <a:pPr algn="l"/>
            <a:r>
              <a:rPr lang="en-AU" sz="3600"/>
              <a:t>Setting up your environment</a:t>
            </a:r>
          </a:p>
        </p:txBody>
      </p:sp>
      <p:sp>
        <p:nvSpPr>
          <p:cNvPr id="8"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0727" y="0"/>
            <a:ext cx="5460987"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2168" y="0"/>
            <a:ext cx="5249546"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D288557-388F-45C4-AADD-50C6F0EEC27B}"/>
              </a:ext>
            </a:extLst>
          </p:cNvPr>
          <p:cNvSpPr>
            <a:spLocks noGrp="1"/>
          </p:cNvSpPr>
          <p:nvPr>
            <p:ph idx="1"/>
          </p:nvPr>
        </p:nvSpPr>
        <p:spPr>
          <a:xfrm>
            <a:off x="4343400" y="1096240"/>
            <a:ext cx="4354975" cy="5257801"/>
          </a:xfrm>
        </p:spPr>
        <p:txBody>
          <a:bodyPr anchor="ctr">
            <a:normAutofit fontScale="92500" lnSpcReduction="20000"/>
          </a:bodyPr>
          <a:lstStyle/>
          <a:p>
            <a:pPr marL="0" indent="0">
              <a:buNone/>
            </a:pPr>
            <a:r>
              <a:rPr lang="en-GB" sz="2000" b="1" dirty="0">
                <a:solidFill>
                  <a:schemeClr val="bg1"/>
                </a:solidFill>
              </a:rPr>
              <a:t>WHAT DO YOU NEED?</a:t>
            </a:r>
          </a:p>
          <a:p>
            <a:pPr marL="0" indent="0">
              <a:buNone/>
            </a:pPr>
            <a:endParaRPr lang="en-GB" sz="2000" b="1" dirty="0">
              <a:solidFill>
                <a:schemeClr val="bg1"/>
              </a:solidFill>
            </a:endParaRPr>
          </a:p>
          <a:p>
            <a:r>
              <a:rPr lang="en-GB" sz="2000" b="1" dirty="0">
                <a:solidFill>
                  <a:schemeClr val="bg1"/>
                </a:solidFill>
              </a:rPr>
              <a:t>A computer/laptop/ tablet with good internet connection</a:t>
            </a:r>
          </a:p>
          <a:p>
            <a:endParaRPr lang="en-GB" sz="2000" dirty="0">
              <a:solidFill>
                <a:schemeClr val="bg1"/>
              </a:solidFill>
            </a:endParaRPr>
          </a:p>
          <a:p>
            <a:r>
              <a:rPr lang="en-GB" sz="2000" b="1" dirty="0">
                <a:solidFill>
                  <a:schemeClr val="bg1"/>
                </a:solidFill>
              </a:rPr>
              <a:t>Webcam (if not already built in to your computer/laptop)</a:t>
            </a:r>
          </a:p>
          <a:p>
            <a:endParaRPr lang="en-GB" sz="2000" dirty="0">
              <a:solidFill>
                <a:schemeClr val="bg1"/>
              </a:solidFill>
            </a:endParaRPr>
          </a:p>
          <a:p>
            <a:r>
              <a:rPr lang="en-GB" sz="2000" b="1" dirty="0">
                <a:solidFill>
                  <a:schemeClr val="bg1"/>
                </a:solidFill>
              </a:rPr>
              <a:t>Sound  (if not already built in to your computer/laptop)</a:t>
            </a:r>
          </a:p>
          <a:p>
            <a:endParaRPr lang="en-GB" sz="2000" dirty="0">
              <a:solidFill>
                <a:schemeClr val="bg1"/>
              </a:solidFill>
            </a:endParaRPr>
          </a:p>
          <a:p>
            <a:r>
              <a:rPr lang="en-GB" sz="2000" b="1" dirty="0">
                <a:solidFill>
                  <a:schemeClr val="bg1"/>
                </a:solidFill>
              </a:rPr>
              <a:t>Microphone (if not already built in to your computer/laptop)</a:t>
            </a:r>
          </a:p>
          <a:p>
            <a:endParaRPr lang="en-GB" sz="2000" b="1" dirty="0">
              <a:solidFill>
                <a:schemeClr val="bg1"/>
              </a:solidFill>
            </a:endParaRPr>
          </a:p>
          <a:p>
            <a:r>
              <a:rPr lang="en-GB" sz="2000" b="1" dirty="0">
                <a:solidFill>
                  <a:schemeClr val="bg1"/>
                </a:solidFill>
              </a:rPr>
              <a:t>Videoconferencing software you and your patients will be comfortable with (e.g. Zoom)</a:t>
            </a:r>
          </a:p>
          <a:p>
            <a:endParaRPr lang="en-GB" sz="2000" b="1" dirty="0">
              <a:solidFill>
                <a:schemeClr val="bg1"/>
              </a:solidFill>
            </a:endParaRPr>
          </a:p>
          <a:p>
            <a:r>
              <a:rPr lang="en-GB" sz="2000" b="1" dirty="0">
                <a:solidFill>
                  <a:schemeClr val="bg1"/>
                </a:solidFill>
              </a:rPr>
              <a:t>Exercise equipment/exercise videos</a:t>
            </a:r>
          </a:p>
          <a:p>
            <a:pPr marL="0" indent="0">
              <a:buNone/>
            </a:pPr>
            <a:endParaRPr lang="en-GB" sz="2000" dirty="0">
              <a:solidFill>
                <a:schemeClr val="bg1"/>
              </a:solidFill>
            </a:endParaRPr>
          </a:p>
          <a:p>
            <a:pPr marL="0" indent="0">
              <a:buNone/>
            </a:pPr>
            <a:endParaRPr lang="en-AU" sz="2000" dirty="0">
              <a:solidFill>
                <a:schemeClr val="bg1"/>
              </a:solidFill>
            </a:endParaRPr>
          </a:p>
        </p:txBody>
      </p:sp>
    </p:spTree>
    <p:extLst>
      <p:ext uri="{BB962C8B-B14F-4D97-AF65-F5344CB8AC3E}">
        <p14:creationId xmlns:p14="http://schemas.microsoft.com/office/powerpoint/2010/main" val="3747156895"/>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18834-D5B7-46EA-B62E-3947D75901C0}"/>
              </a:ext>
            </a:extLst>
          </p:cNvPr>
          <p:cNvSpPr>
            <a:spLocks noGrp="1"/>
          </p:cNvSpPr>
          <p:nvPr>
            <p:ph type="title"/>
          </p:nvPr>
        </p:nvSpPr>
        <p:spPr>
          <a:xfrm>
            <a:off x="603504" y="1445494"/>
            <a:ext cx="2712642" cy="4376572"/>
          </a:xfrm>
        </p:spPr>
        <p:txBody>
          <a:bodyPr anchor="ctr">
            <a:normAutofit/>
          </a:bodyPr>
          <a:lstStyle/>
          <a:p>
            <a:pPr algn="l"/>
            <a:r>
              <a:rPr lang="en-AU" sz="3600"/>
              <a:t>Your environment</a:t>
            </a:r>
          </a:p>
        </p:txBody>
      </p:sp>
      <p:sp>
        <p:nvSpPr>
          <p:cNvPr id="8"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0727" y="0"/>
            <a:ext cx="5460987"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2168" y="0"/>
            <a:ext cx="5249546"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3A23EC-A0B2-4893-9CC0-D9F4DDD99EB5}"/>
              </a:ext>
            </a:extLst>
          </p:cNvPr>
          <p:cNvSpPr>
            <a:spLocks noGrp="1"/>
          </p:cNvSpPr>
          <p:nvPr>
            <p:ph idx="1"/>
          </p:nvPr>
        </p:nvSpPr>
        <p:spPr>
          <a:xfrm>
            <a:off x="4572000" y="1399032"/>
            <a:ext cx="4126375" cy="4471416"/>
          </a:xfrm>
        </p:spPr>
        <p:txBody>
          <a:bodyPr anchor="ctr">
            <a:normAutofit/>
          </a:bodyPr>
          <a:lstStyle/>
          <a:p>
            <a:r>
              <a:rPr lang="en-AU" sz="2000" dirty="0">
                <a:solidFill>
                  <a:schemeClr val="bg1"/>
                </a:solidFill>
              </a:rPr>
              <a:t>Privacy – no one should hear you conversation</a:t>
            </a:r>
          </a:p>
          <a:p>
            <a:r>
              <a:rPr lang="en-AU" sz="2000" dirty="0">
                <a:solidFill>
                  <a:schemeClr val="bg1"/>
                </a:solidFill>
              </a:rPr>
              <a:t>Lighting – avoid bright lights of open windows in back ground</a:t>
            </a:r>
          </a:p>
          <a:p>
            <a:r>
              <a:rPr lang="en-AU" sz="2000" dirty="0">
                <a:solidFill>
                  <a:schemeClr val="bg1"/>
                </a:solidFill>
              </a:rPr>
              <a:t>Physical space – room + equipment for demonstration</a:t>
            </a:r>
          </a:p>
          <a:p>
            <a:r>
              <a:rPr lang="en-AU" sz="2000" dirty="0">
                <a:solidFill>
                  <a:schemeClr val="bg1"/>
                </a:solidFill>
              </a:rPr>
              <a:t>Avoid busy backgrounds and noisy spaces (minimise distraction)</a:t>
            </a:r>
          </a:p>
          <a:p>
            <a:r>
              <a:rPr lang="en-AU" sz="2000" dirty="0">
                <a:solidFill>
                  <a:schemeClr val="bg1"/>
                </a:solidFill>
              </a:rPr>
              <a:t>Professional background (careful at home!)</a:t>
            </a:r>
          </a:p>
          <a:p>
            <a:endParaRPr lang="en-AU" sz="2000" dirty="0">
              <a:solidFill>
                <a:schemeClr val="bg1"/>
              </a:solidFill>
            </a:endParaRPr>
          </a:p>
        </p:txBody>
      </p:sp>
    </p:spTree>
    <p:extLst>
      <p:ext uri="{BB962C8B-B14F-4D97-AF65-F5344CB8AC3E}">
        <p14:creationId xmlns:p14="http://schemas.microsoft.com/office/powerpoint/2010/main" val="188753627"/>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93E3-ECCD-4DA3-BDD0-1F17F9470AC5}"/>
              </a:ext>
            </a:extLst>
          </p:cNvPr>
          <p:cNvSpPr>
            <a:spLocks noGrp="1"/>
          </p:cNvSpPr>
          <p:nvPr>
            <p:ph type="title"/>
          </p:nvPr>
        </p:nvSpPr>
        <p:spPr/>
        <p:txBody>
          <a:bodyPr/>
          <a:lstStyle/>
          <a:p>
            <a:r>
              <a:rPr lang="en-AU" dirty="0"/>
              <a:t>Connection</a:t>
            </a:r>
          </a:p>
        </p:txBody>
      </p:sp>
      <p:graphicFrame>
        <p:nvGraphicFramePr>
          <p:cNvPr id="5" name="Content Placeholder 4">
            <a:extLst>
              <a:ext uri="{FF2B5EF4-FFF2-40B4-BE49-F238E27FC236}">
                <a16:creationId xmlns:a16="http://schemas.microsoft.com/office/drawing/2014/main" id="{61AB360F-F129-4F2D-9732-E7DC60E02A00}"/>
              </a:ext>
            </a:extLst>
          </p:cNvPr>
          <p:cNvGraphicFramePr>
            <a:graphicFrameLocks noGrp="1"/>
          </p:cNvGraphicFramePr>
          <p:nvPr>
            <p:ph idx="1"/>
            <p:extLst>
              <p:ext uri="{D42A27DB-BD31-4B8C-83A1-F6EECF244321}">
                <p14:modId xmlns:p14="http://schemas.microsoft.com/office/powerpoint/2010/main" val="53696716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7497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65B76-A4DA-4260-BB96-2169EF531F4D}"/>
              </a:ext>
            </a:extLst>
          </p:cNvPr>
          <p:cNvSpPr>
            <a:spLocks noGrp="1"/>
          </p:cNvSpPr>
          <p:nvPr>
            <p:ph type="title"/>
          </p:nvPr>
        </p:nvSpPr>
        <p:spPr/>
        <p:txBody>
          <a:bodyPr/>
          <a:lstStyle/>
          <a:p>
            <a:r>
              <a:rPr lang="en-AU" dirty="0"/>
              <a:t>Checking internet connection</a:t>
            </a:r>
          </a:p>
        </p:txBody>
      </p:sp>
      <p:pic>
        <p:nvPicPr>
          <p:cNvPr id="4" name="Online Media 3" title="Slow internet￢ﾀﾔhow to speed things up by checking your cabling, modem or Wi-Fi">
            <a:hlinkClick r:id="" action="ppaction://media"/>
            <a:extLst>
              <a:ext uri="{FF2B5EF4-FFF2-40B4-BE49-F238E27FC236}">
                <a16:creationId xmlns:a16="http://schemas.microsoft.com/office/drawing/2014/main" id="{8A77B46B-2622-4FE1-9504-E8324C305A1B}"/>
              </a:ext>
            </a:extLst>
          </p:cNvPr>
          <p:cNvPicPr>
            <a:picLocks noGrp="1" noRot="1" noChangeAspect="1"/>
          </p:cNvPicPr>
          <p:nvPr>
            <p:ph idx="1"/>
            <a:videoFile r:link="rId1"/>
          </p:nvPr>
        </p:nvPicPr>
        <p:blipFill>
          <a:blip r:embed="rId3"/>
          <a:stretch>
            <a:fillRect/>
          </a:stretch>
        </p:blipFill>
        <p:spPr>
          <a:xfrm>
            <a:off x="549275" y="1244863"/>
            <a:ext cx="8045450" cy="4525963"/>
          </a:xfrm>
          <a:prstGeom prst="rect">
            <a:avLst/>
          </a:prstGeom>
        </p:spPr>
      </p:pic>
      <p:sp>
        <p:nvSpPr>
          <p:cNvPr id="6" name="TextBox 5">
            <a:extLst>
              <a:ext uri="{FF2B5EF4-FFF2-40B4-BE49-F238E27FC236}">
                <a16:creationId xmlns:a16="http://schemas.microsoft.com/office/drawing/2014/main" id="{493DEE93-4A02-4A64-A08C-19276A47FEE1}"/>
              </a:ext>
            </a:extLst>
          </p:cNvPr>
          <p:cNvSpPr txBox="1"/>
          <p:nvPr/>
        </p:nvSpPr>
        <p:spPr>
          <a:xfrm>
            <a:off x="549276" y="5969658"/>
            <a:ext cx="6908060" cy="646331"/>
          </a:xfrm>
          <a:prstGeom prst="rect">
            <a:avLst/>
          </a:prstGeom>
          <a:noFill/>
        </p:spPr>
        <p:txBody>
          <a:bodyPr wrap="square" rtlCol="0">
            <a:spAutoFit/>
          </a:bodyPr>
          <a:lstStyle/>
          <a:p>
            <a:r>
              <a:rPr lang="en-AU" b="1" dirty="0"/>
              <a:t>Speed test: </a:t>
            </a:r>
            <a:r>
              <a:rPr lang="en-AU" dirty="0">
                <a:hlinkClick r:id="rId4"/>
              </a:rPr>
              <a:t>https://www.ozspeedtest.com/</a:t>
            </a:r>
            <a:endParaRPr lang="en-AU" b="1" dirty="0"/>
          </a:p>
          <a:p>
            <a:r>
              <a:rPr lang="en-AU" b="1" dirty="0"/>
              <a:t>Minimum recommended = 0.512 MPS</a:t>
            </a:r>
          </a:p>
        </p:txBody>
      </p:sp>
    </p:spTree>
    <p:extLst>
      <p:ext uri="{BB962C8B-B14F-4D97-AF65-F5344CB8AC3E}">
        <p14:creationId xmlns:p14="http://schemas.microsoft.com/office/powerpoint/2010/main" val="841415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EC014-ADB1-4950-9055-CDA966F71208}"/>
              </a:ext>
            </a:extLst>
          </p:cNvPr>
          <p:cNvSpPr>
            <a:spLocks noGrp="1"/>
          </p:cNvSpPr>
          <p:nvPr>
            <p:ph type="title"/>
          </p:nvPr>
        </p:nvSpPr>
        <p:spPr>
          <a:xfrm>
            <a:off x="603504" y="1445494"/>
            <a:ext cx="2712642" cy="4376572"/>
          </a:xfrm>
        </p:spPr>
        <p:txBody>
          <a:bodyPr anchor="ctr">
            <a:normAutofit/>
          </a:bodyPr>
          <a:lstStyle/>
          <a:p>
            <a:pPr algn="l"/>
            <a:r>
              <a:rPr lang="en-AU" sz="4200"/>
              <a:t>Some tips to improve connection</a:t>
            </a:r>
          </a:p>
        </p:txBody>
      </p:sp>
      <p:sp>
        <p:nvSpPr>
          <p:cNvPr id="8" name="Freeform: Shape 7">
            <a:extLst>
              <a:ext uri="{FF2B5EF4-FFF2-40B4-BE49-F238E27FC236}">
                <a16:creationId xmlns:a16="http://schemas.microsoft.com/office/drawing/2014/main" id="{DFF2AC85-FAA0-4844-813F-83C04D738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0727" y="0"/>
            <a:ext cx="5460987" cy="6858000"/>
          </a:xfrm>
          <a:custGeom>
            <a:avLst/>
            <a:gdLst>
              <a:gd name="connsiteX0" fmla="*/ 361354 w 7281316"/>
              <a:gd name="connsiteY0" fmla="*/ 0 h 6858000"/>
              <a:gd name="connsiteX1" fmla="*/ 7281316 w 7281316"/>
              <a:gd name="connsiteY1" fmla="*/ 0 h 6858000"/>
              <a:gd name="connsiteX2" fmla="*/ 7281316 w 7281316"/>
              <a:gd name="connsiteY2" fmla="*/ 6858000 h 6858000"/>
              <a:gd name="connsiteX3" fmla="*/ 696735 w 7281316"/>
              <a:gd name="connsiteY3" fmla="*/ 6858000 h 6858000"/>
              <a:gd name="connsiteX4" fmla="*/ 690849 w 7281316"/>
              <a:gd name="connsiteY4" fmla="*/ 6842426 h 6858000"/>
              <a:gd name="connsiteX5" fmla="*/ 335637 w 7281316"/>
              <a:gd name="connsiteY5" fmla="*/ 9472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1316" h="6858000">
                <a:moveTo>
                  <a:pt x="361354" y="0"/>
                </a:moveTo>
                <a:lnTo>
                  <a:pt x="7281316" y="0"/>
                </a:lnTo>
                <a:lnTo>
                  <a:pt x="7281316" y="6858000"/>
                </a:lnTo>
                <a:lnTo>
                  <a:pt x="696735" y="6858000"/>
                </a:lnTo>
                <a:lnTo>
                  <a:pt x="690849" y="6842426"/>
                </a:lnTo>
                <a:cubicBezTo>
                  <a:pt x="-65870" y="4704140"/>
                  <a:pt x="-226206" y="2374054"/>
                  <a:pt x="335637" y="94722"/>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9CC0F1E-BAA2-47B1-8F83-7ECB9FD9E0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2168" y="0"/>
            <a:ext cx="5249546" cy="6858000"/>
          </a:xfrm>
          <a:custGeom>
            <a:avLst/>
            <a:gdLst>
              <a:gd name="connsiteX0" fmla="*/ 6999394 w 6999394"/>
              <a:gd name="connsiteY0" fmla="*/ 0 h 6858000"/>
              <a:gd name="connsiteX1" fmla="*/ 6999394 w 6999394"/>
              <a:gd name="connsiteY1" fmla="*/ 6858000 h 6858000"/>
              <a:gd name="connsiteX2" fmla="*/ 717029 w 6999394"/>
              <a:gd name="connsiteY2" fmla="*/ 6858000 h 6858000"/>
              <a:gd name="connsiteX3" fmla="*/ 623642 w 6999394"/>
              <a:gd name="connsiteY3" fmla="*/ 6599363 h 6858000"/>
              <a:gd name="connsiteX4" fmla="*/ 319533 w 6999394"/>
              <a:gd name="connsiteY4" fmla="*/ 193787 h 6858000"/>
              <a:gd name="connsiteX5" fmla="*/ 371685 w 699939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9394" h="6858000">
                <a:moveTo>
                  <a:pt x="6999394" y="0"/>
                </a:moveTo>
                <a:lnTo>
                  <a:pt x="6999394" y="6858000"/>
                </a:lnTo>
                <a:lnTo>
                  <a:pt x="717029" y="6858000"/>
                </a:lnTo>
                <a:lnTo>
                  <a:pt x="623642" y="6599363"/>
                </a:lnTo>
                <a:cubicBezTo>
                  <a:pt x="-67685" y="4563346"/>
                  <a:pt x="-206622" y="2355719"/>
                  <a:pt x="319533" y="193787"/>
                </a:cubicBezTo>
                <a:lnTo>
                  <a:pt x="371685" y="1"/>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9CFDB0C-52F5-46B8-9664-CEE43F13F16D}"/>
              </a:ext>
            </a:extLst>
          </p:cNvPr>
          <p:cNvSpPr>
            <a:spLocks noGrp="1"/>
          </p:cNvSpPr>
          <p:nvPr>
            <p:ph idx="1"/>
          </p:nvPr>
        </p:nvSpPr>
        <p:spPr>
          <a:xfrm>
            <a:off x="4211925" y="1399032"/>
            <a:ext cx="4590952" cy="4471416"/>
          </a:xfrm>
        </p:spPr>
        <p:txBody>
          <a:bodyPr anchor="ctr">
            <a:noAutofit/>
          </a:bodyPr>
          <a:lstStyle/>
          <a:p>
            <a:pPr marL="514350" indent="-514350">
              <a:lnSpc>
                <a:spcPct val="90000"/>
              </a:lnSpc>
              <a:buAutoNum type="arabicPeriod"/>
            </a:pPr>
            <a:r>
              <a:rPr lang="en-GB" sz="2000" dirty="0">
                <a:solidFill>
                  <a:schemeClr val="bg1"/>
                </a:solidFill>
              </a:rPr>
              <a:t>Reduce internet demand in their house (e.g. ask others to refrain from using the internet, especially streaming)</a:t>
            </a:r>
          </a:p>
          <a:p>
            <a:pPr marL="514350" indent="-514350">
              <a:lnSpc>
                <a:spcPct val="90000"/>
              </a:lnSpc>
              <a:buAutoNum type="arabicPeriod"/>
            </a:pPr>
            <a:endParaRPr lang="en-GB" sz="2000" dirty="0">
              <a:solidFill>
                <a:schemeClr val="bg1"/>
              </a:solidFill>
            </a:endParaRPr>
          </a:p>
          <a:p>
            <a:pPr marL="514350" indent="-514350">
              <a:lnSpc>
                <a:spcPct val="90000"/>
              </a:lnSpc>
              <a:buAutoNum type="arabicPeriod"/>
            </a:pPr>
            <a:r>
              <a:rPr lang="en-GB" sz="2000" dirty="0">
                <a:solidFill>
                  <a:schemeClr val="bg1"/>
                </a:solidFill>
              </a:rPr>
              <a:t>Reduce number of browsers/other programs running</a:t>
            </a:r>
          </a:p>
          <a:p>
            <a:pPr marL="514350" indent="-514350">
              <a:lnSpc>
                <a:spcPct val="90000"/>
              </a:lnSpc>
              <a:buAutoNum type="arabicPeriod"/>
            </a:pPr>
            <a:endParaRPr lang="en-GB" sz="2000" dirty="0">
              <a:solidFill>
                <a:schemeClr val="bg1"/>
              </a:solidFill>
            </a:endParaRPr>
          </a:p>
          <a:p>
            <a:pPr marL="514350" indent="-514350">
              <a:lnSpc>
                <a:spcPct val="90000"/>
              </a:lnSpc>
              <a:buAutoNum type="arabicPeriod"/>
            </a:pPr>
            <a:r>
              <a:rPr lang="en-GB" sz="2000" dirty="0">
                <a:solidFill>
                  <a:schemeClr val="bg1"/>
                </a:solidFill>
              </a:rPr>
              <a:t>Consider the time of day - avoid times when there is a high demand for internet from telecommunication providers (e.g. after 7pm)</a:t>
            </a:r>
          </a:p>
          <a:p>
            <a:pPr marL="514350" indent="-514350">
              <a:lnSpc>
                <a:spcPct val="90000"/>
              </a:lnSpc>
              <a:buAutoNum type="arabicPeriod"/>
            </a:pPr>
            <a:endParaRPr lang="en-GB" sz="2000" dirty="0">
              <a:solidFill>
                <a:schemeClr val="bg1"/>
              </a:solidFill>
            </a:endParaRPr>
          </a:p>
          <a:p>
            <a:pPr marL="514350" indent="-514350">
              <a:lnSpc>
                <a:spcPct val="90000"/>
              </a:lnSpc>
              <a:buAutoNum type="arabicPeriod"/>
            </a:pPr>
            <a:r>
              <a:rPr lang="en-GB" sz="2000" dirty="0">
                <a:solidFill>
                  <a:schemeClr val="bg1"/>
                </a:solidFill>
              </a:rPr>
              <a:t>Use wired internet of close proximity to router/modem</a:t>
            </a:r>
          </a:p>
          <a:p>
            <a:pPr marL="514350" indent="-514350">
              <a:lnSpc>
                <a:spcPct val="90000"/>
              </a:lnSpc>
              <a:buAutoNum type="arabicPeriod"/>
            </a:pPr>
            <a:endParaRPr lang="en-GB" sz="2000" dirty="0">
              <a:solidFill>
                <a:schemeClr val="bg1"/>
              </a:solidFill>
            </a:endParaRPr>
          </a:p>
          <a:p>
            <a:pPr marL="514350" indent="-514350">
              <a:lnSpc>
                <a:spcPct val="90000"/>
              </a:lnSpc>
              <a:buAutoNum type="arabicPeriod"/>
            </a:pPr>
            <a:r>
              <a:rPr lang="en-GB" sz="2000" dirty="0">
                <a:solidFill>
                  <a:schemeClr val="bg1"/>
                </a:solidFill>
              </a:rPr>
              <a:t>Reduce walls/doors between device and router/modem</a:t>
            </a:r>
          </a:p>
          <a:p>
            <a:pPr marL="0" indent="0">
              <a:lnSpc>
                <a:spcPct val="90000"/>
              </a:lnSpc>
              <a:buNone/>
            </a:pPr>
            <a:br>
              <a:rPr lang="en-GB" sz="2000" dirty="0">
                <a:solidFill>
                  <a:schemeClr val="bg1"/>
                </a:solidFill>
              </a:rPr>
            </a:br>
            <a:endParaRPr lang="en-AU" sz="2000" dirty="0">
              <a:solidFill>
                <a:schemeClr val="bg1"/>
              </a:solidFill>
            </a:endParaRPr>
          </a:p>
        </p:txBody>
      </p:sp>
    </p:spTree>
    <p:extLst>
      <p:ext uri="{BB962C8B-B14F-4D97-AF65-F5344CB8AC3E}">
        <p14:creationId xmlns:p14="http://schemas.microsoft.com/office/powerpoint/2010/main" val="2293197706"/>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672</Words>
  <Application>Microsoft Office PowerPoint</Application>
  <PresentationFormat>On-screen Show (4:3)</PresentationFormat>
  <Paragraphs>97</Paragraphs>
  <Slides>14</Slides>
  <Notes>0</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PowerPoint Presentation</vt:lpstr>
      <vt:lpstr>What is telehealth?</vt:lpstr>
      <vt:lpstr>Advantages of telehealth</vt:lpstr>
      <vt:lpstr>Challenges of telehealth</vt:lpstr>
      <vt:lpstr>Setting up your environment</vt:lpstr>
      <vt:lpstr>Your environment</vt:lpstr>
      <vt:lpstr>Connection</vt:lpstr>
      <vt:lpstr>Checking internet connection</vt:lpstr>
      <vt:lpstr>Some tips to improve connection</vt:lpstr>
      <vt:lpstr>Evidence in osteoarthritis</vt:lpstr>
      <vt:lpstr>Practical tips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Christian Barton</dc:creator>
  <cp:lastModifiedBy>Christian Barton</cp:lastModifiedBy>
  <cp:revision>3</cp:revision>
  <dcterms:created xsi:type="dcterms:W3CDTF">2020-05-13T22:20:20Z</dcterms:created>
  <dcterms:modified xsi:type="dcterms:W3CDTF">2020-05-13T22:40:03Z</dcterms:modified>
</cp:coreProperties>
</file>